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77"/>
  </p:notesMasterIdLst>
  <p:sldIdLst>
    <p:sldId id="257" r:id="rId3"/>
    <p:sldId id="340" r:id="rId4"/>
    <p:sldId id="341" r:id="rId5"/>
    <p:sldId id="342" r:id="rId6"/>
    <p:sldId id="343" r:id="rId7"/>
    <p:sldId id="344" r:id="rId8"/>
    <p:sldId id="345" r:id="rId9"/>
    <p:sldId id="289" r:id="rId10"/>
    <p:sldId id="290" r:id="rId11"/>
    <p:sldId id="291" r:id="rId12"/>
    <p:sldId id="292" r:id="rId13"/>
    <p:sldId id="293" r:id="rId14"/>
    <p:sldId id="348" r:id="rId15"/>
    <p:sldId id="349" r:id="rId16"/>
    <p:sldId id="294" r:id="rId17"/>
    <p:sldId id="295" r:id="rId18"/>
    <p:sldId id="296" r:id="rId19"/>
    <p:sldId id="297" r:id="rId20"/>
    <p:sldId id="298" r:id="rId21"/>
    <p:sldId id="299" r:id="rId22"/>
    <p:sldId id="300" r:id="rId23"/>
    <p:sldId id="357" r:id="rId24"/>
    <p:sldId id="358" r:id="rId25"/>
    <p:sldId id="359" r:id="rId26"/>
    <p:sldId id="360" r:id="rId27"/>
    <p:sldId id="361" r:id="rId28"/>
    <p:sldId id="36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73" r:id="rId43"/>
    <p:sldId id="316" r:id="rId44"/>
    <p:sldId id="317" r:id="rId45"/>
    <p:sldId id="318" r:id="rId46"/>
    <p:sldId id="374" r:id="rId47"/>
    <p:sldId id="375" r:id="rId48"/>
    <p:sldId id="376" r:id="rId49"/>
    <p:sldId id="350" r:id="rId50"/>
    <p:sldId id="365" r:id="rId51"/>
    <p:sldId id="366" r:id="rId52"/>
    <p:sldId id="319" r:id="rId53"/>
    <p:sldId id="320" r:id="rId54"/>
    <p:sldId id="321" r:id="rId55"/>
    <p:sldId id="363" r:id="rId56"/>
    <p:sldId id="368" r:id="rId57"/>
    <p:sldId id="377" r:id="rId58"/>
    <p:sldId id="369" r:id="rId59"/>
    <p:sldId id="378" r:id="rId60"/>
    <p:sldId id="364" r:id="rId61"/>
    <p:sldId id="328" r:id="rId62"/>
    <p:sldId id="370" r:id="rId63"/>
    <p:sldId id="329" r:id="rId64"/>
    <p:sldId id="330" r:id="rId65"/>
    <p:sldId id="331" r:id="rId66"/>
    <p:sldId id="332" r:id="rId67"/>
    <p:sldId id="371" r:id="rId68"/>
    <p:sldId id="379" r:id="rId69"/>
    <p:sldId id="380" r:id="rId70"/>
    <p:sldId id="334" r:id="rId71"/>
    <p:sldId id="335" r:id="rId72"/>
    <p:sldId id="372" r:id="rId73"/>
    <p:sldId id="336" r:id="rId74"/>
    <p:sldId id="337" r:id="rId75"/>
    <p:sldId id="33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0" d="100"/>
          <a:sy n="90" d="100"/>
        </p:scale>
        <p:origin x="4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Reddy Hanumaihgari" userId="86a9f56c-2e65-4a80-9d64-63b9c07412a6" providerId="ADAL" clId="{CECFA5A6-D16B-4DB1-B2DA-4013CC28EACF}"/>
    <pc:docChg chg="undo custSel addSld modSld sldOrd">
      <pc:chgData name="Sandeep Reddy Hanumaihgari" userId="86a9f56c-2e65-4a80-9d64-63b9c07412a6" providerId="ADAL" clId="{CECFA5A6-D16B-4DB1-B2DA-4013CC28EACF}" dt="2018-05-05T23:37:19.418" v="503" actId="20577"/>
      <pc:docMkLst>
        <pc:docMk/>
      </pc:docMkLst>
      <pc:sldChg chg="modSp">
        <pc:chgData name="Sandeep Reddy Hanumaihgari" userId="86a9f56c-2e65-4a80-9d64-63b9c07412a6" providerId="ADAL" clId="{CECFA5A6-D16B-4DB1-B2DA-4013CC28EACF}" dt="2018-05-05T23:37:19.418" v="503" actId="20577"/>
        <pc:sldMkLst>
          <pc:docMk/>
          <pc:sldMk cId="147571053" sldId="257"/>
        </pc:sldMkLst>
        <pc:spChg chg="mod">
          <ac:chgData name="Sandeep Reddy Hanumaihgari" userId="86a9f56c-2e65-4a80-9d64-63b9c07412a6" providerId="ADAL" clId="{CECFA5A6-D16B-4DB1-B2DA-4013CC28EACF}" dt="2018-05-05T23:37:19.418" v="503" actId="20577"/>
          <ac:spMkLst>
            <pc:docMk/>
            <pc:sldMk cId="147571053" sldId="257"/>
            <ac:spMk id="2" creationId="{00000000-0000-0000-0000-000000000000}"/>
          </ac:spMkLst>
        </pc:spChg>
      </pc:sldChg>
      <pc:sldChg chg="modSp">
        <pc:chgData name="Sandeep Reddy Hanumaihgari" userId="86a9f56c-2e65-4a80-9d64-63b9c07412a6" providerId="ADAL" clId="{CECFA5A6-D16B-4DB1-B2DA-4013CC28EACF}" dt="2018-05-05T23:31:03.847" v="431" actId="1076"/>
        <pc:sldMkLst>
          <pc:docMk/>
          <pc:sldMk cId="3040418293" sldId="328"/>
        </pc:sldMkLst>
        <pc:spChg chg="mod">
          <ac:chgData name="Sandeep Reddy Hanumaihgari" userId="86a9f56c-2e65-4a80-9d64-63b9c07412a6" providerId="ADAL" clId="{CECFA5A6-D16B-4DB1-B2DA-4013CC28EACF}" dt="2018-05-05T23:31:03.847" v="431" actId="1076"/>
          <ac:spMkLst>
            <pc:docMk/>
            <pc:sldMk cId="3040418293" sldId="328"/>
            <ac:spMk id="499" creationId="{00000000-0000-0000-0000-000000000000}"/>
          </ac:spMkLst>
        </pc:spChg>
      </pc:sldChg>
      <pc:sldChg chg="modSp">
        <pc:chgData name="Sandeep Reddy Hanumaihgari" userId="86a9f56c-2e65-4a80-9d64-63b9c07412a6" providerId="ADAL" clId="{CECFA5A6-D16B-4DB1-B2DA-4013CC28EACF}" dt="2018-05-05T23:31:41.338" v="432" actId="1076"/>
        <pc:sldMkLst>
          <pc:docMk/>
          <pc:sldMk cId="3486168928" sldId="334"/>
        </pc:sldMkLst>
        <pc:spChg chg="mod">
          <ac:chgData name="Sandeep Reddy Hanumaihgari" userId="86a9f56c-2e65-4a80-9d64-63b9c07412a6" providerId="ADAL" clId="{CECFA5A6-D16B-4DB1-B2DA-4013CC28EACF}" dt="2018-05-05T23:31:41.338" v="432" actId="1076"/>
          <ac:spMkLst>
            <pc:docMk/>
            <pc:sldMk cId="3486168928" sldId="334"/>
            <ac:spMk id="558" creationId="{00000000-0000-0000-0000-000000000000}"/>
          </ac:spMkLst>
        </pc:spChg>
      </pc:sldChg>
      <pc:sldChg chg="addSp delSp modSp">
        <pc:chgData name="Sandeep Reddy Hanumaihgari" userId="86a9f56c-2e65-4a80-9d64-63b9c07412a6" providerId="ADAL" clId="{CECFA5A6-D16B-4DB1-B2DA-4013CC28EACF}" dt="2018-05-05T23:17:50.731" v="162" actId="1076"/>
        <pc:sldMkLst>
          <pc:docMk/>
          <pc:sldMk cId="2140216381" sldId="368"/>
        </pc:sldMkLst>
        <pc:spChg chg="mod">
          <ac:chgData name="Sandeep Reddy Hanumaihgari" userId="86a9f56c-2e65-4a80-9d64-63b9c07412a6" providerId="ADAL" clId="{CECFA5A6-D16B-4DB1-B2DA-4013CC28EACF}" dt="2018-05-05T23:17:47.523" v="161" actId="6549"/>
          <ac:spMkLst>
            <pc:docMk/>
            <pc:sldMk cId="2140216381" sldId="368"/>
            <ac:spMk id="3" creationId="{1BF8F8DB-E690-487E-A324-BF81D959214C}"/>
          </ac:spMkLst>
        </pc:spChg>
        <pc:picChg chg="mod">
          <ac:chgData name="Sandeep Reddy Hanumaihgari" userId="86a9f56c-2e65-4a80-9d64-63b9c07412a6" providerId="ADAL" clId="{CECFA5A6-D16B-4DB1-B2DA-4013CC28EACF}" dt="2018-05-05T23:17:50.731" v="162" actId="1076"/>
          <ac:picMkLst>
            <pc:docMk/>
            <pc:sldMk cId="2140216381" sldId="368"/>
            <ac:picMk id="4" creationId="{F0840465-3A0C-4D0C-A0AA-4813CCAAA214}"/>
          </ac:picMkLst>
        </pc:picChg>
        <pc:picChg chg="add del mod">
          <ac:chgData name="Sandeep Reddy Hanumaihgari" userId="86a9f56c-2e65-4a80-9d64-63b9c07412a6" providerId="ADAL" clId="{CECFA5A6-D16B-4DB1-B2DA-4013CC28EACF}" dt="2018-05-05T23:16:33.214" v="129" actId="1076"/>
          <ac:picMkLst>
            <pc:docMk/>
            <pc:sldMk cId="2140216381" sldId="368"/>
            <ac:picMk id="5" creationId="{1B1C802F-4342-48D4-9E6D-28E7FB2B5207}"/>
          </ac:picMkLst>
        </pc:picChg>
      </pc:sldChg>
      <pc:sldChg chg="modSp">
        <pc:chgData name="Sandeep Reddy Hanumaihgari" userId="86a9f56c-2e65-4a80-9d64-63b9c07412a6" providerId="ADAL" clId="{CECFA5A6-D16B-4DB1-B2DA-4013CC28EACF}" dt="2018-05-05T23:15:29.987" v="89" actId="1076"/>
        <pc:sldMkLst>
          <pc:docMk/>
          <pc:sldMk cId="4111000002" sldId="369"/>
        </pc:sldMkLst>
        <pc:spChg chg="mod">
          <ac:chgData name="Sandeep Reddy Hanumaihgari" userId="86a9f56c-2e65-4a80-9d64-63b9c07412a6" providerId="ADAL" clId="{CECFA5A6-D16B-4DB1-B2DA-4013CC28EACF}" dt="2018-05-05T23:15:17.689" v="87" actId="6549"/>
          <ac:spMkLst>
            <pc:docMk/>
            <pc:sldMk cId="4111000002" sldId="369"/>
            <ac:spMk id="3" creationId="{F699C081-0ECB-4867-B7E2-D1861CA6112F}"/>
          </ac:spMkLst>
        </pc:spChg>
        <pc:spChg chg="mod">
          <ac:chgData name="Sandeep Reddy Hanumaihgari" userId="86a9f56c-2e65-4a80-9d64-63b9c07412a6" providerId="ADAL" clId="{CECFA5A6-D16B-4DB1-B2DA-4013CC28EACF}" dt="2018-05-05T23:15:26.195" v="88" actId="1076"/>
          <ac:spMkLst>
            <pc:docMk/>
            <pc:sldMk cId="4111000002" sldId="369"/>
            <ac:spMk id="4" creationId="{5C135265-93D6-4C53-88B1-A7AA966A4737}"/>
          </ac:spMkLst>
        </pc:spChg>
        <pc:picChg chg="mod">
          <ac:chgData name="Sandeep Reddy Hanumaihgari" userId="86a9f56c-2e65-4a80-9d64-63b9c07412a6" providerId="ADAL" clId="{CECFA5A6-D16B-4DB1-B2DA-4013CC28EACF}" dt="2018-05-05T23:15:29.987" v="89" actId="1076"/>
          <ac:picMkLst>
            <pc:docMk/>
            <pc:sldMk cId="4111000002" sldId="369"/>
            <ac:picMk id="5" creationId="{B46A9CE4-0847-4ADC-952B-7E47395154EC}"/>
          </ac:picMkLst>
        </pc:picChg>
      </pc:sldChg>
      <pc:sldChg chg="addSp delSp modSp add">
        <pc:chgData name="Sandeep Reddy Hanumaihgari" userId="86a9f56c-2e65-4a80-9d64-63b9c07412a6" providerId="ADAL" clId="{CECFA5A6-D16B-4DB1-B2DA-4013CC28EACF}" dt="2018-05-05T23:16:47.020" v="135" actId="1076"/>
        <pc:sldMkLst>
          <pc:docMk/>
          <pc:sldMk cId="4183316460" sldId="377"/>
        </pc:sldMkLst>
        <pc:spChg chg="mod">
          <ac:chgData name="Sandeep Reddy Hanumaihgari" userId="86a9f56c-2e65-4a80-9d64-63b9c07412a6" providerId="ADAL" clId="{CECFA5A6-D16B-4DB1-B2DA-4013CC28EACF}" dt="2018-05-05T23:10:35.879" v="60" actId="20577"/>
          <ac:spMkLst>
            <pc:docMk/>
            <pc:sldMk cId="4183316460" sldId="377"/>
            <ac:spMk id="2" creationId="{DFF21336-42D7-4A86-BA81-8ADACC7754AA}"/>
          </ac:spMkLst>
        </pc:spChg>
        <pc:spChg chg="del">
          <ac:chgData name="Sandeep Reddy Hanumaihgari" userId="86a9f56c-2e65-4a80-9d64-63b9c07412a6" providerId="ADAL" clId="{CECFA5A6-D16B-4DB1-B2DA-4013CC28EACF}" dt="2018-05-05T23:11:18.503" v="61" actId="1076"/>
          <ac:spMkLst>
            <pc:docMk/>
            <pc:sldMk cId="4183316460" sldId="377"/>
            <ac:spMk id="3" creationId="{91FBFD6B-9019-422D-9E60-D7F434881887}"/>
          </ac:spMkLst>
        </pc:spChg>
        <pc:picChg chg="add mod">
          <ac:chgData name="Sandeep Reddy Hanumaihgari" userId="86a9f56c-2e65-4a80-9d64-63b9c07412a6" providerId="ADAL" clId="{CECFA5A6-D16B-4DB1-B2DA-4013CC28EACF}" dt="2018-05-05T23:16:47.020" v="135" actId="1076"/>
          <ac:picMkLst>
            <pc:docMk/>
            <pc:sldMk cId="4183316460" sldId="377"/>
            <ac:picMk id="4" creationId="{EDE8C524-42DF-4068-ABA3-24776EAE3ACD}"/>
          </ac:picMkLst>
        </pc:picChg>
        <pc:picChg chg="add del mod">
          <ac:chgData name="Sandeep Reddy Hanumaihgari" userId="86a9f56c-2e65-4a80-9d64-63b9c07412a6" providerId="ADAL" clId="{CECFA5A6-D16B-4DB1-B2DA-4013CC28EACF}" dt="2018-05-05T23:15:44.193" v="91" actId="1076"/>
          <ac:picMkLst>
            <pc:docMk/>
            <pc:sldMk cId="4183316460" sldId="377"/>
            <ac:picMk id="5" creationId="{0F86F0BD-FE2B-4934-83D8-98037D878A5B}"/>
          </ac:picMkLst>
        </pc:picChg>
        <pc:picChg chg="add mod">
          <ac:chgData name="Sandeep Reddy Hanumaihgari" userId="86a9f56c-2e65-4a80-9d64-63b9c07412a6" providerId="ADAL" clId="{CECFA5A6-D16B-4DB1-B2DA-4013CC28EACF}" dt="2018-05-05T23:16:41.407" v="133" actId="14100"/>
          <ac:picMkLst>
            <pc:docMk/>
            <pc:sldMk cId="4183316460" sldId="377"/>
            <ac:picMk id="6" creationId="{D2C72D1A-008B-4CCB-A407-1A7BBACDEA93}"/>
          </ac:picMkLst>
        </pc:picChg>
      </pc:sldChg>
      <pc:sldChg chg="addSp delSp modSp add">
        <pc:chgData name="Sandeep Reddy Hanumaihgari" userId="86a9f56c-2e65-4a80-9d64-63b9c07412a6" providerId="ADAL" clId="{CECFA5A6-D16B-4DB1-B2DA-4013CC28EACF}" dt="2018-05-05T23:23:27.998" v="211" actId="6549"/>
        <pc:sldMkLst>
          <pc:docMk/>
          <pc:sldMk cId="1193629714" sldId="378"/>
        </pc:sldMkLst>
        <pc:spChg chg="mod">
          <ac:chgData name="Sandeep Reddy Hanumaihgari" userId="86a9f56c-2e65-4a80-9d64-63b9c07412a6" providerId="ADAL" clId="{CECFA5A6-D16B-4DB1-B2DA-4013CC28EACF}" dt="2018-05-05T23:15:58.878" v="123" actId="20577"/>
          <ac:spMkLst>
            <pc:docMk/>
            <pc:sldMk cId="1193629714" sldId="378"/>
            <ac:spMk id="2" creationId="{3064244F-386F-4A3D-A14B-31914A2E23B9}"/>
          </ac:spMkLst>
        </pc:spChg>
        <pc:spChg chg="del">
          <ac:chgData name="Sandeep Reddy Hanumaihgari" userId="86a9f56c-2e65-4a80-9d64-63b9c07412a6" providerId="ADAL" clId="{CECFA5A6-D16B-4DB1-B2DA-4013CC28EACF}" dt="2018-05-05T23:15:45.708" v="92" actId="6549"/>
          <ac:spMkLst>
            <pc:docMk/>
            <pc:sldMk cId="1193629714" sldId="378"/>
            <ac:spMk id="3" creationId="{13AAA216-A8F9-4937-9B40-A8FBC6EDCFB9}"/>
          </ac:spMkLst>
        </pc:spChg>
        <pc:spChg chg="add del mod">
          <ac:chgData name="Sandeep Reddy Hanumaihgari" userId="86a9f56c-2e65-4a80-9d64-63b9c07412a6" providerId="ADAL" clId="{CECFA5A6-D16B-4DB1-B2DA-4013CC28EACF}" dt="2018-05-05T23:20:56.473" v="166" actId="478"/>
          <ac:spMkLst>
            <pc:docMk/>
            <pc:sldMk cId="1193629714" sldId="378"/>
            <ac:spMk id="6" creationId="{6F9709C4-FF6A-4A52-9C6F-A46A431F2DB6}"/>
          </ac:spMkLst>
        </pc:spChg>
        <pc:spChg chg="add mod">
          <ac:chgData name="Sandeep Reddy Hanumaihgari" userId="86a9f56c-2e65-4a80-9d64-63b9c07412a6" providerId="ADAL" clId="{CECFA5A6-D16B-4DB1-B2DA-4013CC28EACF}" dt="2018-05-05T23:23:27.998" v="211" actId="6549"/>
          <ac:spMkLst>
            <pc:docMk/>
            <pc:sldMk cId="1193629714" sldId="378"/>
            <ac:spMk id="7" creationId="{941597F4-D8D0-4F03-AD05-8D008F231549}"/>
          </ac:spMkLst>
        </pc:spChg>
        <pc:picChg chg="add del mod">
          <ac:chgData name="Sandeep Reddy Hanumaihgari" userId="86a9f56c-2e65-4a80-9d64-63b9c07412a6" providerId="ADAL" clId="{CECFA5A6-D16B-4DB1-B2DA-4013CC28EACF}" dt="2018-05-05T23:20:38.173" v="163" actId="478"/>
          <ac:picMkLst>
            <pc:docMk/>
            <pc:sldMk cId="1193629714" sldId="378"/>
            <ac:picMk id="4" creationId="{FBE346A1-38E2-4E16-A06D-B0A77BEB3628}"/>
          </ac:picMkLst>
        </pc:picChg>
      </pc:sldChg>
      <pc:sldChg chg="addSp delSp modSp add">
        <pc:chgData name="Sandeep Reddy Hanumaihgari" userId="86a9f56c-2e65-4a80-9d64-63b9c07412a6" providerId="ADAL" clId="{CECFA5A6-D16B-4DB1-B2DA-4013CC28EACF}" dt="2018-05-05T23:27:18.252" v="233" actId="1076"/>
        <pc:sldMkLst>
          <pc:docMk/>
          <pc:sldMk cId="2068460859" sldId="379"/>
        </pc:sldMkLst>
        <pc:spChg chg="mod">
          <ac:chgData name="Sandeep Reddy Hanumaihgari" userId="86a9f56c-2e65-4a80-9d64-63b9c07412a6" providerId="ADAL" clId="{CECFA5A6-D16B-4DB1-B2DA-4013CC28EACF}" dt="2018-05-05T23:24:56.374" v="220" actId="20577"/>
          <ac:spMkLst>
            <pc:docMk/>
            <pc:sldMk cId="2068460859" sldId="379"/>
            <ac:spMk id="2" creationId="{06252249-0D82-4CAF-8B87-6060935389C5}"/>
          </ac:spMkLst>
        </pc:spChg>
        <pc:spChg chg="del">
          <ac:chgData name="Sandeep Reddy Hanumaihgari" userId="86a9f56c-2e65-4a80-9d64-63b9c07412a6" providerId="ADAL" clId="{CECFA5A6-D16B-4DB1-B2DA-4013CC28EACF}" dt="2018-05-05T23:25:46.913" v="221" actId="1076"/>
          <ac:spMkLst>
            <pc:docMk/>
            <pc:sldMk cId="2068460859" sldId="379"/>
            <ac:spMk id="3" creationId="{222A4742-BCE1-4249-BD0E-BBEB110C5D12}"/>
          </ac:spMkLst>
        </pc:spChg>
        <pc:picChg chg="add mod">
          <ac:chgData name="Sandeep Reddy Hanumaihgari" userId="86a9f56c-2e65-4a80-9d64-63b9c07412a6" providerId="ADAL" clId="{CECFA5A6-D16B-4DB1-B2DA-4013CC28EACF}" dt="2018-05-05T23:27:04.656" v="229" actId="1076"/>
          <ac:picMkLst>
            <pc:docMk/>
            <pc:sldMk cId="2068460859" sldId="379"/>
            <ac:picMk id="4" creationId="{292ED123-38E7-409B-A732-50943737FA89}"/>
          </ac:picMkLst>
        </pc:picChg>
        <pc:picChg chg="add mod">
          <ac:chgData name="Sandeep Reddy Hanumaihgari" userId="86a9f56c-2e65-4a80-9d64-63b9c07412a6" providerId="ADAL" clId="{CECFA5A6-D16B-4DB1-B2DA-4013CC28EACF}" dt="2018-05-05T23:27:18.252" v="233" actId="1076"/>
          <ac:picMkLst>
            <pc:docMk/>
            <pc:sldMk cId="2068460859" sldId="379"/>
            <ac:picMk id="5" creationId="{6F8DAFEE-3048-4EA1-8E84-27817B533AE5}"/>
          </ac:picMkLst>
        </pc:picChg>
      </pc:sldChg>
      <pc:sldChg chg="addSp delSp modSp add ord">
        <pc:chgData name="Sandeep Reddy Hanumaihgari" userId="86a9f56c-2e65-4a80-9d64-63b9c07412a6" providerId="ADAL" clId="{CECFA5A6-D16B-4DB1-B2DA-4013CC28EACF}" dt="2018-05-05T23:36:11.469" v="499" actId="1076"/>
        <pc:sldMkLst>
          <pc:docMk/>
          <pc:sldMk cId="1708629643" sldId="380"/>
        </pc:sldMkLst>
        <pc:spChg chg="mod">
          <ac:chgData name="Sandeep Reddy Hanumaihgari" userId="86a9f56c-2e65-4a80-9d64-63b9c07412a6" providerId="ADAL" clId="{CECFA5A6-D16B-4DB1-B2DA-4013CC28EACF}" dt="2018-05-05T23:33:30.682" v="486" actId="20577"/>
          <ac:spMkLst>
            <pc:docMk/>
            <pc:sldMk cId="1708629643" sldId="380"/>
            <ac:spMk id="2" creationId="{13336C18-6E80-4F09-B924-E5D92770E2F7}"/>
          </ac:spMkLst>
        </pc:spChg>
        <pc:spChg chg="del">
          <ac:chgData name="Sandeep Reddy Hanumaihgari" userId="86a9f56c-2e65-4a80-9d64-63b9c07412a6" providerId="ADAL" clId="{CECFA5A6-D16B-4DB1-B2DA-4013CC28EACF}" dt="2018-05-05T23:33:32.537" v="487" actId="1076"/>
          <ac:spMkLst>
            <pc:docMk/>
            <pc:sldMk cId="1708629643" sldId="380"/>
            <ac:spMk id="3" creationId="{A13218C8-C159-486A-9F04-AA0E3188C9DC}"/>
          </ac:spMkLst>
        </pc:spChg>
        <pc:picChg chg="add mod">
          <ac:chgData name="Sandeep Reddy Hanumaihgari" userId="86a9f56c-2e65-4a80-9d64-63b9c07412a6" providerId="ADAL" clId="{CECFA5A6-D16B-4DB1-B2DA-4013CC28EACF}" dt="2018-05-05T23:36:11.469" v="499" actId="1076"/>
          <ac:picMkLst>
            <pc:docMk/>
            <pc:sldMk cId="1708629643" sldId="380"/>
            <ac:picMk id="4" creationId="{118C5209-6EFA-4500-8EDE-61FAAF7A37D9}"/>
          </ac:picMkLst>
        </pc:picChg>
        <pc:picChg chg="add mod">
          <ac:chgData name="Sandeep Reddy Hanumaihgari" userId="86a9f56c-2e65-4a80-9d64-63b9c07412a6" providerId="ADAL" clId="{CECFA5A6-D16B-4DB1-B2DA-4013CC28EACF}" dt="2018-05-05T23:36:08.643" v="498" actId="1076"/>
          <ac:picMkLst>
            <pc:docMk/>
            <pc:sldMk cId="1708629643" sldId="380"/>
            <ac:picMk id="5" creationId="{B6AD42F9-2796-4824-BD21-0F955190AAB0}"/>
          </ac:picMkLst>
        </pc:picChg>
      </pc:sldChg>
    </pc:docChg>
  </pc:docChgLst>
  <pc:docChgLst>
    <pc:chgData name="Sandeep Reddy Hanumaihgari" userId="86a9f56c-2e65-4a80-9d64-63b9c07412a6" providerId="ADAL" clId="{CA37A4FD-738D-4AA4-87F4-8ED9C2F182F2}"/>
  </pc:docChgLst>
  <pc:docChgLst>
    <pc:chgData name="Sandeep Reddy Hanumaihgari" userId="86a9f56c-2e65-4a80-9d64-63b9c07412a6" providerId="ADAL" clId="{B0FCF31D-A395-4BD5-8921-BAF2789848DB}"/>
  </pc:docChgLst>
  <pc:docChgLst>
    <pc:chgData name="Sandeep Reddy Hanumaihgari" userId="86a9f56c-2e65-4a80-9d64-63b9c07412a6" providerId="ADAL" clId="{71B50FF3-AB2A-448E-9D5A-19D618C94357}"/>
  </pc:docChgLst>
  <pc:docChgLst>
    <pc:chgData name="Sandeep Reddy Hanumaihgari" userId="86a9f56c-2e65-4a80-9d64-63b9c07412a6" providerId="ADAL" clId="{2C0CCE16-B012-4740-9F42-0D7A6614B4FC}"/>
  </pc:docChgLst>
  <pc:docChgLst>
    <pc:chgData name="Sandeep Reddy Hanumaihgari" userId="86a9f56c-2e65-4a80-9d64-63b9c07412a6" providerId="ADAL" clId="{7840F842-5818-48B5-9C29-7D791A968D74}"/>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9A268-BC20-4C4B-AD49-13C7E7892CCC}" type="datetimeFigureOut">
              <a:rPr lang="en-US" smtClean="0"/>
              <a:t>5/6/2018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614D3-19B3-4C34-9035-E38A193485BF}" type="slidenum">
              <a:rPr lang="en-US" smtClean="0"/>
              <a:t>‹#›</a:t>
            </a:fld>
            <a:endParaRPr lang="en-US"/>
          </a:p>
        </p:txBody>
      </p:sp>
    </p:spTree>
    <p:extLst>
      <p:ext uri="{BB962C8B-B14F-4D97-AF65-F5344CB8AC3E}">
        <p14:creationId xmlns:p14="http://schemas.microsoft.com/office/powerpoint/2010/main" val="34165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4"/>
            <a:ext cx="2971800" cy="457200"/>
          </a:xfrm>
          <a:prstGeom prst="rect">
            <a:avLst/>
          </a:prstGeom>
        </p:spPr>
        <p:txBody>
          <a:bodyPr/>
          <a:lstStyle/>
          <a:p>
            <a:fld id="{269BF997-9B5F-4A82-AF31-6E87F25749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29536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Only analytic privileges can be created, all other privileges are built in.</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67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1" name="Shape 18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2895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1" name="Shape 19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92" name="Shape 19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303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1" name="Shape 20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02" name="Shape 20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222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16576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4167164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51" name="Shape 45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519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9" name="Shape 45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Whenever the application server needs to connect to the database on behalf of the user, it</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requests a SAML assertion from the client. The assertion is issued by an identity provider after the</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client was successfully authenticated. The assertion is then forwarded to the SAP HANA database,</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which will grant access based on the previously established trust to the identity provider. </a:t>
            </a:r>
          </a:p>
        </p:txBody>
      </p:sp>
      <p:sp>
        <p:nvSpPr>
          <p:cNvPr id="460" name="Shape 46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2318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95994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3" name="Shape 22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24" name="Shape 22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051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1" name="Shape 9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Privileges can be assigned to users directly or indirectly using roles. Privileges are required to model access control. Roles can be used to structure the access control scheme and model reusable business roles. Whenever a user tries to access an object, the system performs an authorization check using the user, the user's roles, and directly allocated privileges. </a:t>
            </a:r>
          </a:p>
        </p:txBody>
      </p:sp>
    </p:spTree>
    <p:extLst>
      <p:ext uri="{BB962C8B-B14F-4D97-AF65-F5344CB8AC3E}">
        <p14:creationId xmlns:p14="http://schemas.microsoft.com/office/powerpoint/2010/main" val="399770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38" name="Shape 23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2630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51" name="Shape 25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239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8627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3492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7" name="Shape 27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Examples of configurable Parameters:</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Minimal password length (default: 8)</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Required character groups (Upper case / Lower case / Numbers / Special</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Characters) (default: Upper + Lower + Number)</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Force changing initial passwords (default: true)</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Number of invalid attempts before user is locked (default: 6)</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Lock period (default: 1440 minutes = 1 day)</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ı Maximum password life time (default: 182 days)</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4751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341015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3" name="Shape 29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Analytic Privileges are used in the SAP HANA database to provide fine-grained control of what data</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particular users can see for analytic use. They provide the ability for row-level authorization, based on</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filtering the values in one or more columns. All Attribute Views, Analytic Views, and Calculation Views,</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which have been designed in the information modeler and have been activated from the information</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modeler of the SAP HANA studio, are automatically supported by the Analytic Privilege mechanism.</a:t>
            </a:r>
          </a:p>
          <a:p>
            <a:pPr marL="0" marR="0" lvl="0" indent="0" algn="l" rtl="0">
              <a:lnSpc>
                <a:spcPct val="80000"/>
              </a:lnSpc>
              <a:spcBef>
                <a:spcPts val="333"/>
              </a:spcBef>
              <a:spcAft>
                <a:spcPts val="0"/>
              </a:spcAft>
              <a:buClr>
                <a:schemeClr val="dk1"/>
              </a:buClr>
              <a:buSzPct val="25000"/>
              <a:buFont typeface="Arial"/>
              <a:buNone/>
            </a:pPr>
            <a:endParaRPr sz="1110" b="0" i="0" u="none" strike="noStrike" cap="none">
              <a:solidFill>
                <a:schemeClr val="dk1"/>
              </a:solidFill>
              <a:latin typeface="Calibri"/>
              <a:ea typeface="Calibri"/>
              <a:cs typeface="Calibri"/>
              <a:sym typeface="Calibri"/>
            </a:endParaRP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If you are already familiar with the authorization model of SAP NetWeaver Business Warehouse (SAP</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NetWeaver BW), you will see many similarities between the two models. </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The main idea behind AnalyticPrivileges is to allow access of different users to different portions of data of the same view. </a:t>
            </a:r>
          </a:p>
          <a:p>
            <a:pPr marL="0" marR="0" lvl="0" indent="0" algn="l" rtl="0">
              <a:lnSpc>
                <a:spcPct val="80000"/>
              </a:lnSpc>
              <a:spcBef>
                <a:spcPts val="333"/>
              </a:spcBef>
              <a:spcAft>
                <a:spcPts val="0"/>
              </a:spcAft>
              <a:buClr>
                <a:schemeClr val="dk1"/>
              </a:buClr>
              <a:buSzPct val="25000"/>
              <a:buFont typeface="Arial"/>
              <a:buNone/>
            </a:pPr>
            <a:endParaRPr sz="1110" b="0" i="0" u="none" strike="noStrike" cap="none">
              <a:solidFill>
                <a:schemeClr val="dk1"/>
              </a:solidFill>
              <a:latin typeface="Calibri"/>
              <a:ea typeface="Calibri"/>
              <a:cs typeface="Calibri"/>
              <a:sym typeface="Calibri"/>
            </a:endParaRP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For example,different regional sales managers, who are only allowed to see sales data for their regions, could access</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the same Analytic View. They would get the Analytic Privilege to see only data for their region, and their</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queries on the same view would return the corresponding data. This is a major difference to the SAP</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NetWeaver BW model. While the concept itself is very similar, SAP NetWeaver BW would forward an</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error message if you executed a query that would return values you are not authorized to see. With the</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SAP HANA database, the query would be executed and, corresponding to your authorization, only</a:t>
            </a:r>
          </a:p>
          <a:p>
            <a:pPr marL="0" marR="0" lvl="0" indent="0" algn="l" rtl="0">
              <a:lnSpc>
                <a:spcPct val="80000"/>
              </a:lnSpc>
              <a:spcBef>
                <a:spcPts val="333"/>
              </a:spcBef>
              <a:spcAft>
                <a:spcPts val="0"/>
              </a:spcAft>
              <a:buClr>
                <a:schemeClr val="dk1"/>
              </a:buClr>
              <a:buSzPct val="25000"/>
              <a:buFont typeface="Calibri"/>
              <a:buNone/>
            </a:pPr>
            <a:r>
              <a:rPr lang="en-US" sz="1110" b="0" i="0" u="none" strike="noStrike" cap="none">
                <a:solidFill>
                  <a:schemeClr val="dk1"/>
                </a:solidFill>
                <a:latin typeface="Calibri"/>
                <a:ea typeface="Calibri"/>
                <a:cs typeface="Calibri"/>
                <a:sym typeface="Calibri"/>
              </a:rPr>
              <a:t>values you are entitled to see returned.</a:t>
            </a:r>
          </a:p>
        </p:txBody>
      </p:sp>
      <p:sp>
        <p:nvSpPr>
          <p:cNvPr id="294" name="Shape 29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8212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1" name="Shape 30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Arial"/>
              <a:buNone/>
            </a:pPr>
            <a:r>
              <a:rPr lang="en-US" sz="930" b="1" i="0" u="none" strike="noStrike" cap="none">
                <a:solidFill>
                  <a:schemeClr val="dk1"/>
                </a:solidFill>
                <a:latin typeface="Arial"/>
                <a:ea typeface="Arial"/>
                <a:cs typeface="Arial"/>
                <a:sym typeface="Arial"/>
              </a:rPr>
              <a:t>Privilege Name</a:t>
            </a:r>
          </a:p>
          <a:p>
            <a:pPr marL="0" marR="0" lvl="0" indent="0" algn="l" rtl="0">
              <a:lnSpc>
                <a:spcPct val="80000"/>
              </a:lnSpc>
              <a:spcBef>
                <a:spcPts val="279"/>
              </a:spcBef>
              <a:spcAft>
                <a:spcPts val="0"/>
              </a:spcAft>
              <a:buClr>
                <a:schemeClr val="dk1"/>
              </a:buClr>
              <a:buSzPct val="25000"/>
              <a:buFont typeface="Arial"/>
              <a:buNone/>
            </a:pPr>
            <a:r>
              <a:rPr lang="en-US" sz="930" b="1" i="0" u="none" strike="noStrike" cap="none">
                <a:solidFill>
                  <a:schemeClr val="dk1"/>
                </a:solidFill>
                <a:latin typeface="Arial"/>
                <a:ea typeface="Arial"/>
                <a:cs typeface="Arial"/>
                <a:sym typeface="Arial"/>
              </a:rPr>
              <a:t>Description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USER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creation and changing of users using the CREATE USER, ALTER USER, and DROP USER SQL commands.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ROLE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creation and deletion of roles using the CREATE ROLE and DROP ROLE SQL commands.</a:t>
            </a:r>
            <a:br>
              <a:rPr lang="en-US" sz="930" b="0" i="0" u="none" strike="noStrike" cap="none">
                <a:solidFill>
                  <a:schemeClr val="dk1"/>
                </a:solidFill>
                <a:latin typeface="Arial"/>
                <a:ea typeface="Arial"/>
                <a:cs typeface="Arial"/>
                <a:sym typeface="Arial"/>
              </a:rPr>
            </a:br>
            <a:r>
              <a:rPr lang="en-US" sz="930" b="0" i="0" u="none" strike="noStrike" cap="none">
                <a:solidFill>
                  <a:schemeClr val="dk1"/>
                </a:solidFill>
                <a:latin typeface="Arial"/>
                <a:ea typeface="Arial"/>
                <a:cs typeface="Arial"/>
                <a:sym typeface="Arial"/>
              </a:rPr>
              <a:t> It also authorizes the granting and revocation of roles using the GRANT and REVOKE SQL commands.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CREATE SCHEMA</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creation of database schemas using the CREATE SCHEMA SQL command</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DATA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all users to have unfiltered read-only access to the full content of all system  and monitoring views</a:t>
            </a:r>
            <a:br>
              <a:rPr lang="en-US" sz="930" b="0" i="0" u="none" strike="noStrike" cap="none">
                <a:solidFill>
                  <a:schemeClr val="dk1"/>
                </a:solidFill>
                <a:latin typeface="Arial"/>
                <a:ea typeface="Arial"/>
                <a:cs typeface="Arial"/>
                <a:sym typeface="Arial"/>
              </a:rPr>
            </a:br>
            <a:r>
              <a:rPr lang="en-US" sz="930" b="0" i="0" u="none" strike="noStrike" cap="none">
                <a:solidFill>
                  <a:schemeClr val="dk1"/>
                </a:solidFill>
                <a:latin typeface="Arial"/>
                <a:ea typeface="Arial"/>
                <a:cs typeface="Arial"/>
                <a:sym typeface="Arial"/>
              </a:rPr>
              <a:t> as well as to execute all data definition language</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CATALOG READ</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all users to have unfiltered read-only access to the full content of all system and monitoring views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BACKUP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ALTER SYSTEM BACKUP command to define and initiate a backup process or to perform a recovery process.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SAVEPOINT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execution of a checkpoint process.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INIFILE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different methods to change system settings.</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LOG ADMIN</a:t>
            </a:r>
          </a:p>
          <a:p>
            <a:pPr marL="0" marR="0" lvl="0" indent="0" algn="l" rtl="0">
              <a:lnSpc>
                <a:spcPct val="80000"/>
              </a:lnSpc>
              <a:spcBef>
                <a:spcPts val="279"/>
              </a:spcBef>
              <a:spcAft>
                <a:spcPts val="0"/>
              </a:spcAft>
              <a:buClr>
                <a:schemeClr val="dk1"/>
              </a:buClr>
              <a:buSzPct val="25000"/>
              <a:buFont typeface="Arial"/>
              <a:buNone/>
            </a:pPr>
            <a:r>
              <a:rPr lang="en-US" sz="930" b="0" i="0" u="none" strike="noStrike" cap="none">
                <a:solidFill>
                  <a:schemeClr val="dk1"/>
                </a:solidFill>
                <a:latin typeface="Arial"/>
                <a:ea typeface="Arial"/>
                <a:cs typeface="Arial"/>
                <a:sym typeface="Arial"/>
              </a:rPr>
              <a:t>This privilege authorizes the ALTER SYSTEM LOGGING [ON|OFF] commands to enable or disable the log flush mechanism.</a:t>
            </a:r>
          </a:p>
        </p:txBody>
      </p:sp>
      <p:sp>
        <p:nvSpPr>
          <p:cNvPr id="302" name="Shape 30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712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9" name="Shape 30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The information modeler provides a convenient way of defining and enforcing Analytic  Privileges on column views.</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To define an analytic privilege, the user should select all relevant views (reference models) to which this Analytic privilege is applicable. Instead of choosing single relevant views, you can also choose “Applicable to Information Models “ checkbox to indicate that it is applicable to all possible views.</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Some restrictions set by the information modeler are as follows:</a:t>
            </a:r>
          </a:p>
          <a:p>
            <a:pPr marL="228600" marR="0" lvl="0" indent="-228600" algn="l" rtl="0">
              <a:spcBef>
                <a:spcPts val="360"/>
              </a:spcBef>
              <a:spcAft>
                <a:spcPts val="0"/>
              </a:spcAft>
              <a:buClr>
                <a:schemeClr val="dk1"/>
              </a:buClr>
              <a:buSzPct val="100000"/>
              <a:buFont typeface="Arial"/>
              <a:buAutoNum type="arabicPeriod"/>
            </a:pPr>
            <a:r>
              <a:rPr lang="en-US" sz="1200" b="0" i="0" u="none" strike="noStrike" cap="none">
                <a:solidFill>
                  <a:schemeClr val="dk1"/>
                </a:solidFill>
                <a:latin typeface="Arial"/>
                <a:ea typeface="Arial"/>
                <a:cs typeface="Arial"/>
                <a:sym typeface="Arial"/>
              </a:rPr>
              <a:t>For Cube restriction: In general an Analytic Privilege is valid only  for those views specified in the cube restriction.</a:t>
            </a:r>
          </a:p>
          <a:p>
            <a:pPr marL="228600" marR="0" lvl="0" indent="-228600" algn="l" rtl="0">
              <a:spcBef>
                <a:spcPts val="360"/>
              </a:spcBef>
              <a:spcAft>
                <a:spcPts val="0"/>
              </a:spcAft>
              <a:buClr>
                <a:schemeClr val="dk1"/>
              </a:buClr>
              <a:buSzPct val="100000"/>
              <a:buFont typeface="Arial"/>
              <a:buAutoNum type="arabicPeriod"/>
            </a:pPr>
            <a:r>
              <a:rPr lang="en-US" sz="1200" b="0" i="0" u="none" strike="noStrike" cap="none">
                <a:solidFill>
                  <a:schemeClr val="dk1"/>
                </a:solidFill>
                <a:latin typeface="Arial"/>
                <a:ea typeface="Arial"/>
                <a:cs typeface="Arial"/>
                <a:sym typeface="Arial"/>
              </a:rPr>
              <a:t>All analytic privileges are set to READ activity only, ‘cause the target views are readonly.</a:t>
            </a:r>
          </a:p>
          <a:p>
            <a:pPr marL="228600" marR="0" lvl="0" indent="-228600" algn="l" rtl="0">
              <a:spcBef>
                <a:spcPts val="360"/>
              </a:spcBef>
              <a:spcAft>
                <a:spcPts val="0"/>
              </a:spcAft>
              <a:buClr>
                <a:schemeClr val="dk1"/>
              </a:buClr>
              <a:buSzPct val="100000"/>
              <a:buFont typeface="Arial"/>
              <a:buAutoNum type="arabicPeriod"/>
            </a:pPr>
            <a:r>
              <a:rPr lang="en-US" sz="1200" b="0" i="0" u="none" strike="noStrike" cap="none">
                <a:solidFill>
                  <a:schemeClr val="dk1"/>
                </a:solidFill>
                <a:latin typeface="Arial"/>
                <a:ea typeface="Arial"/>
                <a:cs typeface="Arial"/>
                <a:sym typeface="Arial"/>
              </a:rPr>
              <a:t>Validity: After activation , they have immediate validity and an unlimited validity period.</a:t>
            </a:r>
          </a:p>
          <a:p>
            <a:pPr marL="228600" marR="0" lvl="0" indent="-228600" algn="l" rtl="0">
              <a:spcBef>
                <a:spcPts val="360"/>
              </a:spcBef>
              <a:spcAft>
                <a:spcPts val="0"/>
              </a:spcAft>
              <a:buClr>
                <a:schemeClr val="dk1"/>
              </a:buClr>
              <a:buSzPct val="100000"/>
              <a:buFont typeface="Arial"/>
              <a:buAutoNum type="arabicPeriod"/>
            </a:pPr>
            <a:r>
              <a:rPr lang="en-US" sz="1200" b="0" i="0" u="none" strike="noStrike" cap="none">
                <a:solidFill>
                  <a:schemeClr val="dk1"/>
                </a:solidFill>
                <a:latin typeface="Arial"/>
                <a:ea typeface="Arial"/>
                <a:cs typeface="Arial"/>
                <a:sym typeface="Arial"/>
              </a:rPr>
              <a:t>Dimension restriction: For dimension restriction various operators like “&gt;”, “&gt;”, “=“,”&lt;&gt;”, etc can be used.</a:t>
            </a:r>
          </a:p>
        </p:txBody>
      </p:sp>
      <p:sp>
        <p:nvSpPr>
          <p:cNvPr id="310" name="Shape 310"/>
          <p:cNvSpPr txBox="1"/>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794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28197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080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281437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In the SAP HANA studio, you can manage the package privileges on the Package Privileges</a:t>
            </a:r>
            <a:r>
              <a:rPr lang="en-US" sz="1020" b="1" i="0" u="none" strike="noStrike" cap="none">
                <a:solidFill>
                  <a:schemeClr val="dk1"/>
                </a:solidFill>
                <a:latin typeface="Arial"/>
                <a:ea typeface="Arial"/>
                <a:cs typeface="Arial"/>
                <a:sym typeface="Arial"/>
              </a:rPr>
              <a:t> </a:t>
            </a:r>
            <a:r>
              <a:rPr lang="en-US" sz="1020" b="0" i="0" u="none" strike="noStrike" cap="none">
                <a:solidFill>
                  <a:schemeClr val="dk1"/>
                </a:solidFill>
                <a:latin typeface="Arial"/>
                <a:ea typeface="Arial"/>
                <a:cs typeface="Arial"/>
                <a:sym typeface="Arial"/>
              </a:rPr>
              <a:t>tab. The SAP HANA database repository is structured hierarchically with packages assigned to other packages as sub-packages. If you grant privileges to a user for a package, the user is automatically also authorized for all corresponding subpackages.</a:t>
            </a:r>
          </a:p>
          <a:p>
            <a:pPr marL="0" marR="0" lvl="0" indent="0" algn="l" rtl="0">
              <a:lnSpc>
                <a:spcPct val="80000"/>
              </a:lnSpc>
              <a:spcBef>
                <a:spcPts val="306"/>
              </a:spcBef>
              <a:spcAft>
                <a:spcPts val="0"/>
              </a:spcAft>
              <a:buClr>
                <a:schemeClr val="dk1"/>
              </a:buClr>
              <a:buSzPct val="25000"/>
              <a:buFont typeface="Arial"/>
              <a:buNone/>
            </a:pPr>
            <a:endParaRPr sz="1020" b="0" i="0" u="none" strike="noStrike" cap="none">
              <a:solidFill>
                <a:schemeClr val="dk1"/>
              </a:solidFill>
              <a:latin typeface="Arial"/>
              <a:ea typeface="Arial"/>
              <a:cs typeface="Arial"/>
              <a:sym typeface="Arial"/>
            </a:endParaRP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 In the SAP HANA database repository a distinction is made between native and imported packages. </a:t>
            </a:r>
          </a:p>
          <a:p>
            <a:pPr marL="457200" marR="0" lvl="1" indent="0" algn="l" rtl="0">
              <a:lnSpc>
                <a:spcPct val="80000"/>
              </a:lnSpc>
              <a:spcBef>
                <a:spcPts val="306"/>
              </a:spcBef>
              <a:spcAft>
                <a:spcPts val="0"/>
              </a:spcAft>
              <a:buClr>
                <a:schemeClr val="dk1"/>
              </a:buClr>
              <a:buSzPct val="104040"/>
              <a:buFont typeface="Arial"/>
              <a:buChar char="•"/>
            </a:pPr>
            <a:r>
              <a:rPr lang="en-US" sz="1020" b="0" i="0" u="none" strike="noStrike" cap="none">
                <a:solidFill>
                  <a:schemeClr val="dk1"/>
                </a:solidFill>
                <a:latin typeface="Arial"/>
                <a:ea typeface="Arial"/>
                <a:cs typeface="Arial"/>
                <a:sym typeface="Arial"/>
              </a:rPr>
              <a:t>Native packages are packages that were created in the current system and should therefore, be edited in the current system. Imported packages from another system should not be edited, except by newly imported updates. </a:t>
            </a:r>
          </a:p>
          <a:p>
            <a:pPr marL="457200" marR="0" lvl="1" indent="0" algn="l" rtl="0">
              <a:lnSpc>
                <a:spcPct val="80000"/>
              </a:lnSpc>
              <a:spcBef>
                <a:spcPts val="306"/>
              </a:spcBef>
              <a:spcAft>
                <a:spcPts val="0"/>
              </a:spcAft>
              <a:buClr>
                <a:schemeClr val="dk1"/>
              </a:buClr>
              <a:buSzPct val="104040"/>
              <a:buFont typeface="Arial"/>
              <a:buChar char="•"/>
            </a:pPr>
            <a:r>
              <a:rPr lang="en-US" sz="1020" b="0" i="0" u="none" strike="noStrike" cap="none">
                <a:solidFill>
                  <a:schemeClr val="dk1"/>
                </a:solidFill>
                <a:latin typeface="Arial"/>
                <a:ea typeface="Arial"/>
                <a:cs typeface="Arial"/>
                <a:sym typeface="Arial"/>
              </a:rPr>
              <a:t>An imported package should only be manually edited in exceptional cases. </a:t>
            </a:r>
          </a:p>
          <a:p>
            <a:pPr marL="0" marR="0" lvl="0" indent="0" algn="l" rtl="0">
              <a:lnSpc>
                <a:spcPct val="80000"/>
              </a:lnSpc>
              <a:spcBef>
                <a:spcPts val="306"/>
              </a:spcBef>
              <a:spcAft>
                <a:spcPts val="0"/>
              </a:spcAft>
              <a:buClr>
                <a:schemeClr val="dk1"/>
              </a:buClr>
              <a:buSzPct val="25000"/>
              <a:buFont typeface="Arial"/>
              <a:buNone/>
            </a:pPr>
            <a:endParaRPr sz="1020" b="0" i="0" u="none" strike="noStrike" cap="none">
              <a:solidFill>
                <a:schemeClr val="dk1"/>
              </a:solidFill>
              <a:latin typeface="Arial"/>
              <a:ea typeface="Arial"/>
              <a:cs typeface="Arial"/>
              <a:sym typeface="Arial"/>
            </a:endParaRP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Privileges for native packages are as follows:</a:t>
            </a:r>
          </a:p>
          <a:p>
            <a:pPr marL="0" marR="0" lvl="0" indent="0" algn="l" rtl="0">
              <a:lnSpc>
                <a:spcPct val="80000"/>
              </a:lnSpc>
              <a:spcBef>
                <a:spcPts val="306"/>
              </a:spcBef>
              <a:spcAft>
                <a:spcPts val="0"/>
              </a:spcAft>
              <a:buClr>
                <a:schemeClr val="dk1"/>
              </a:buClr>
              <a:buSzPct val="25000"/>
              <a:buFont typeface="Arial"/>
              <a:buNone/>
            </a:pPr>
            <a:r>
              <a:rPr lang="en-US" sz="1020" b="1" i="0" u="none" strike="noStrike" cap="none">
                <a:solidFill>
                  <a:schemeClr val="dk1"/>
                </a:solidFill>
                <a:latin typeface="Arial"/>
                <a:ea typeface="Arial"/>
                <a:cs typeface="Arial"/>
                <a:sym typeface="Arial"/>
              </a:rPr>
              <a:t>Privilege Name</a:t>
            </a:r>
            <a:r>
              <a:rPr lang="en-US" sz="1020" b="0" i="0" u="none" strike="noStrike" cap="none">
                <a:solidFill>
                  <a:schemeClr val="dk1"/>
                </a:solidFill>
                <a:latin typeface="Arial"/>
                <a:ea typeface="Arial"/>
                <a:cs typeface="Arial"/>
                <a:sym typeface="Arial"/>
              </a:rPr>
              <a:t>                                                    </a:t>
            </a:r>
            <a:r>
              <a:rPr lang="en-US" sz="1020" b="1" i="0" u="none" strike="noStrike" cap="none">
                <a:solidFill>
                  <a:schemeClr val="dk1"/>
                </a:solidFill>
                <a:latin typeface="Arial"/>
                <a:ea typeface="Arial"/>
                <a:cs typeface="Arial"/>
                <a:sym typeface="Arial"/>
              </a:rPr>
              <a:t>Description</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REPO.READ         -                             This privilege authorizes read access to packages and design-time objects, including both native and imported objects.</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REPO.EDIT_NATIVE_OBJECTS     -       This privilege authorizes all kinds of inactive changes to design-time objects in native packages.</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REPO.ACTIVATE_NATIVE_OBJECTS   -  This privilege authorizes the user to activate or reactivate design-time objects in native packages.</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REPO.MAINTAIN_NATIVE_PACKAGES  -This privilege authorizes the user to update or delete native packages, or create sub-packages of native packages.</a:t>
            </a:r>
          </a:p>
          <a:p>
            <a:pPr marL="0" marR="0" lvl="0" indent="0" algn="l" rtl="0">
              <a:lnSpc>
                <a:spcPct val="80000"/>
              </a:lnSpc>
              <a:spcBef>
                <a:spcPts val="306"/>
              </a:spcBef>
              <a:spcAft>
                <a:spcPts val="0"/>
              </a:spcAft>
              <a:buClr>
                <a:schemeClr val="dk1"/>
              </a:buClr>
              <a:buSzPct val="25000"/>
              <a:buFont typeface="Arial"/>
              <a:buNone/>
            </a:pPr>
            <a:endParaRPr sz="1020" b="0" i="0" u="none" strike="noStrike" cap="none">
              <a:solidFill>
                <a:schemeClr val="dk1"/>
              </a:solidFill>
              <a:latin typeface="Arial"/>
              <a:ea typeface="Arial"/>
              <a:cs typeface="Arial"/>
              <a:sym typeface="Arial"/>
            </a:endParaRP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Developers should only be granted the following privileges for imported packages in exceptional cases: </a:t>
            </a:r>
          </a:p>
          <a:p>
            <a:pPr marL="0" marR="0" lvl="0" indent="0" algn="l" rtl="0">
              <a:lnSpc>
                <a:spcPct val="80000"/>
              </a:lnSpc>
              <a:spcBef>
                <a:spcPts val="306"/>
              </a:spcBef>
              <a:spcAft>
                <a:spcPts val="0"/>
              </a:spcAft>
              <a:buClr>
                <a:schemeClr val="dk1"/>
              </a:buClr>
              <a:buSzPct val="25000"/>
              <a:buFont typeface="Arial"/>
              <a:buNone/>
            </a:pPr>
            <a:r>
              <a:rPr lang="en-US" sz="1020" b="1" i="0" u="none" strike="noStrike" cap="none">
                <a:solidFill>
                  <a:schemeClr val="dk1"/>
                </a:solidFill>
                <a:latin typeface="Arial"/>
                <a:ea typeface="Arial"/>
                <a:cs typeface="Arial"/>
                <a:sym typeface="Arial"/>
              </a:rPr>
              <a:t>Package Privilege Name                                         Description</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REPO.EDIT_IMPORTED_OBJECTS    -		This privilege authorizes all kinds of inactive changes to design-time objects in imported packages.</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REPO.ACTIVATE_IMPORTED_OBJECTS - 	This privilege authorizes the user to activate or reactivate design-time objects in imported packages.</a:t>
            </a: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REPO.MAINTAIN_IMPORTED_PACKAGES - 	This privilege authorizes the user to update or delete imported packages, or create subpackages of imported packages.</a:t>
            </a:r>
          </a:p>
          <a:p>
            <a:pPr marL="0" marR="0" lvl="0" indent="0" algn="l" rtl="0">
              <a:lnSpc>
                <a:spcPct val="80000"/>
              </a:lnSpc>
              <a:spcBef>
                <a:spcPts val="306"/>
              </a:spcBef>
              <a:spcAft>
                <a:spcPts val="0"/>
              </a:spcAft>
              <a:buClr>
                <a:schemeClr val="dk1"/>
              </a:buClr>
              <a:buSzPct val="25000"/>
              <a:buFont typeface="Arial"/>
              <a:buNone/>
            </a:pPr>
            <a:endParaRPr sz="1020" b="0" i="0" u="none" strike="noStrike" cap="none">
              <a:solidFill>
                <a:schemeClr val="dk1"/>
              </a:solidFill>
              <a:latin typeface="Arial"/>
              <a:ea typeface="Arial"/>
              <a:cs typeface="Arial"/>
              <a:sym typeface="Arial"/>
            </a:endParaRPr>
          </a:p>
          <a:p>
            <a:pPr marL="0" marR="0" lvl="0" indent="0" algn="l" rtl="0">
              <a:lnSpc>
                <a:spcPct val="80000"/>
              </a:lnSpc>
              <a:spcBef>
                <a:spcPts val="306"/>
              </a:spcBef>
              <a:spcAft>
                <a:spcPts val="0"/>
              </a:spcAft>
              <a:buClr>
                <a:schemeClr val="dk1"/>
              </a:buClr>
              <a:buSzPct val="25000"/>
              <a:buFont typeface="Arial"/>
              <a:buNone/>
            </a:pPr>
            <a:r>
              <a:rPr lang="en-US" sz="1020" b="0" i="0" u="none" strike="noStrike" cap="none">
                <a:solidFill>
                  <a:schemeClr val="dk1"/>
                </a:solidFill>
                <a:latin typeface="Arial"/>
                <a:ea typeface="Arial"/>
                <a:cs typeface="Arial"/>
                <a:sym typeface="Arial"/>
              </a:rPr>
              <a:t> </a:t>
            </a:r>
          </a:p>
        </p:txBody>
      </p:sp>
      <p:sp>
        <p:nvSpPr>
          <p:cNvPr id="347" name="Shape 347"/>
          <p:cNvSpPr txBox="1"/>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4005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7" name="Shape 35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These are system wide SQL privileges controlling general system activities mainly for administrative purposes such as creating schemas, creating and changing users and roles.</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The System Privileges are assigned to users and roles. Following the principle of least privilege, users should only be given the smallest set of privileges required for their role.</a:t>
            </a:r>
          </a:p>
        </p:txBody>
      </p:sp>
      <p:sp>
        <p:nvSpPr>
          <p:cNvPr id="358" name="Shape 35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7395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8" name="Shape 36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00B050"/>
              </a:buClr>
              <a:buSzPct val="25000"/>
              <a:buFont typeface="Arial"/>
              <a:buNone/>
            </a:pPr>
            <a:r>
              <a:rPr lang="en-US" sz="1200" b="0" i="0" u="none" strike="noStrike" cap="none">
                <a:solidFill>
                  <a:srgbClr val="00B050"/>
                </a:solidFill>
                <a:latin typeface="Arial"/>
                <a:ea typeface="Arial"/>
                <a:cs typeface="Arial"/>
                <a:sym typeface="Arial"/>
              </a:rPr>
              <a:t>These privileges are used to restrict access to and modification of database objects such as tables. Depending on the object type (tabl\view) actions (e.g. CREATE ANY, ALTER, DROP) can be authorized per object.</a:t>
            </a:r>
          </a:p>
        </p:txBody>
      </p:sp>
      <p:sp>
        <p:nvSpPr>
          <p:cNvPr id="369" name="Shape 36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032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3465249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795321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0" name="Shape 40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01" name="Shape 401"/>
          <p:cNvSpPr txBox="1"/>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385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8" name="Shape 40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09" name="Shape 409"/>
          <p:cNvSpPr txBox="1"/>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3120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8" name="Shape 41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19" name="Shape 419"/>
          <p:cNvSpPr txBox="1"/>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0120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8" name="Shape 46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0794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820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7" name="Shape 47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0277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1053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3655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4" name="Shape 51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99257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4" name="Shape 524"/>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5981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3" name="Shape 53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4778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2" name="Shape 552"/>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9190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3" name="Shape 56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0937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
        <p:nvSpPr>
          <p:cNvPr id="572" name="Shape 5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3" name="Shape 57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103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63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947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96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 name="Shape 12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24" name="Shape 12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434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2" name="Shape 142"/>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User Provisioning and User Management</a:t>
            </a:r>
          </a:p>
          <a:p>
            <a:pPr marL="0" marR="0" lvl="0" indent="0" algn="l" rtl="0">
              <a:spcBef>
                <a:spcPts val="36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Creating Users in HANA</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Actual Database Users</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Create via SAP HANA Studio</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Or using standard SQL statements</a:t>
            </a:r>
          </a:p>
          <a:p>
            <a:pPr marL="0" marR="0" lvl="0" indent="0" algn="l" rtl="0">
              <a:spcBef>
                <a:spcPts val="36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Authentication Methods</a:t>
            </a:r>
          </a:p>
          <a:p>
            <a:pPr marL="0" marR="0" lvl="0" indent="0" algn="l" rtl="0">
              <a:spcBef>
                <a:spcPts val="36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User / Password</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Set up and manage passwords using</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SAP HANA Studio or SQL</a:t>
            </a:r>
          </a:p>
          <a:p>
            <a:pPr marL="0" marR="0" lvl="0" indent="0" algn="l" rtl="0">
              <a:spcBef>
                <a:spcPts val="36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Kerberos Authentication</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Certificate-based</a:t>
            </a:r>
          </a:p>
          <a:p>
            <a:pPr marL="0" marR="0" lvl="0" indent="0" algn="l" rtl="0">
              <a:spcBef>
                <a:spcPts val="36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Requires Named User in HANA DB</a:t>
            </a:r>
          </a:p>
          <a:p>
            <a:pPr marL="0" marR="0" lvl="0" indent="0" algn="l" rtl="0">
              <a:spcBef>
                <a:spcPts val="36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43" name="Shape 143"/>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377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Only the following characters are allowed in user and role names:</a:t>
            </a:r>
          </a:p>
          <a:p>
            <a:pPr marL="0" marR="0" lvl="0" indent="0" algn="l" rtl="0">
              <a:spcBef>
                <a:spcPts val="36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A-Z, 0-9, _</a:t>
            </a: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7773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61" name="Shape 16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544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3B73-1F3F-48A1-868B-556C9EBE0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1542A6-BC5D-406C-BE1E-844BBBE4D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6E802A-AAAE-4137-A3EC-78A795EA3A32}"/>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A0E810E1-EA93-4156-9E4F-516D85C61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18669-54D8-4FA7-AC03-4711395A8234}"/>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41011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0569-26CD-4E48-AB8F-C8D393C56B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BDF74-D7DD-4F74-8204-768D6D8C87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E0E80-DE55-4227-8F22-8B46CC3313A8}"/>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3F1D90D3-5DB1-4E46-965A-43DE2A1AD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9E31-07F6-4BA3-89E4-4406CB6F4AE7}"/>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454208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B4F80-033E-40D6-8EB5-E065B9688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FA981-8292-42BE-B5C1-A1E25890D7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BE0CF-2BE4-4B92-BEC3-5CF0BDF9696D}"/>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D8738A02-307F-4A5A-BA7D-F53437CEE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FE8E8-723C-4492-8FB7-5544427AE491}"/>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42956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705" y="1604798"/>
            <a:ext cx="11079128"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83908" y="3094328"/>
            <a:ext cx="11082925" cy="1486800"/>
          </a:xfrm>
          <a:prstGeom prst="rect">
            <a:avLst/>
          </a:prstGeom>
        </p:spPr>
        <p:txBody>
          <a:bodyPr>
            <a:noAutofit/>
          </a:bodyPr>
          <a:lstStyle>
            <a:lvl1pPr marL="0" indent="0" algn="l">
              <a:buNone/>
              <a:defRPr sz="3700" b="0">
                <a:solidFill>
                  <a:schemeClr val="bg1"/>
                </a:solidFill>
                <a:latin typeface="Verdana" pitchFamily="34" charset="0"/>
                <a:ea typeface="Verdana" pitchFamily="34" charset="0"/>
                <a:cs typeface="Verdana"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Click to edit the sub title</a:t>
            </a:r>
          </a:p>
        </p:txBody>
      </p:sp>
      <p:sp>
        <p:nvSpPr>
          <p:cNvPr id="10" name="AddClassification"/>
          <p:cNvSpPr txBox="1">
            <a:spLocks noChangeArrowheads="1"/>
          </p:cNvSpPr>
          <p:nvPr userDrawn="1"/>
        </p:nvSpPr>
        <p:spPr bwMode="auto">
          <a:xfrm>
            <a:off x="5082424" y="6195793"/>
            <a:ext cx="2027152" cy="29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9170"/>
            <a:r>
              <a:rPr lang="en-US" sz="1100">
                <a:solidFill>
                  <a:prstClr val="white"/>
                </a:solidFill>
                <a:latin typeface="Verdana" pitchFamily="34" charset="0"/>
                <a:ea typeface="Verdana" pitchFamily="34" charset="0"/>
                <a:cs typeface="Verdana" pitchFamily="34" charset="0"/>
              </a:rPr>
              <a:t>© Atos - For internal use</a:t>
            </a:r>
            <a:endParaRPr lang="en-US" sz="11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5700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8000" y="1396812"/>
            <a:ext cx="6600000" cy="1470025"/>
          </a:xfrm>
        </p:spPr>
        <p:txBody>
          <a:bodyPr anchor="t" anchorCtr="0">
            <a:noAutofit/>
          </a:bodyPr>
          <a:lstStyle>
            <a:lvl1pPr>
              <a:defRPr sz="4100" b="1">
                <a:latin typeface="Verdana" pitchFamily="34" charset="0"/>
                <a:ea typeface="Verdana" pitchFamily="34" charset="0"/>
                <a:cs typeface="Verdana" pitchFamily="34" charset="0"/>
              </a:defRPr>
            </a:lvl1pPr>
          </a:lstStyle>
          <a:p>
            <a:r>
              <a:rPr lang="en-US"/>
              <a:t>Click to edit Master title style</a:t>
            </a:r>
            <a:endParaRPr lang="nl-NL" dirty="0"/>
          </a:p>
        </p:txBody>
      </p:sp>
      <p:sp>
        <p:nvSpPr>
          <p:cNvPr id="3" name="Subtitle 2"/>
          <p:cNvSpPr>
            <a:spLocks noGrp="1"/>
          </p:cNvSpPr>
          <p:nvPr>
            <p:ph type="subTitle" idx="1"/>
          </p:nvPr>
        </p:nvSpPr>
        <p:spPr>
          <a:xfrm>
            <a:off x="2928000" y="2955600"/>
            <a:ext cx="6600000" cy="1486800"/>
          </a:xfrm>
        </p:spPr>
        <p:txBody>
          <a:bodyPr>
            <a:noAutofit/>
          </a:bodyPr>
          <a:lstStyle>
            <a:lvl1pPr marL="0" indent="0" algn="l">
              <a:buNone/>
              <a:defRPr sz="2700" b="0">
                <a:solidFill>
                  <a:schemeClr val="tx1"/>
                </a:solidFill>
                <a:latin typeface="Verdana" pitchFamily="34" charset="0"/>
                <a:ea typeface="Verdana" pitchFamily="34" charset="0"/>
                <a:cs typeface="Verdana" pitchFamily="34" charset="0"/>
              </a:defRPr>
            </a:lvl1pPr>
            <a:lvl2pPr marL="609459" indent="0" algn="ctr">
              <a:buNone/>
              <a:defRPr>
                <a:solidFill>
                  <a:schemeClr val="tx1">
                    <a:tint val="75000"/>
                  </a:schemeClr>
                </a:solidFill>
              </a:defRPr>
            </a:lvl2pPr>
            <a:lvl3pPr marL="1218930" indent="0" algn="ctr">
              <a:buNone/>
              <a:defRPr>
                <a:solidFill>
                  <a:schemeClr val="tx1">
                    <a:tint val="75000"/>
                  </a:schemeClr>
                </a:solidFill>
              </a:defRPr>
            </a:lvl3pPr>
            <a:lvl4pPr marL="1828392" indent="0" algn="ctr">
              <a:buNone/>
              <a:defRPr>
                <a:solidFill>
                  <a:schemeClr val="tx1">
                    <a:tint val="75000"/>
                  </a:schemeClr>
                </a:solidFill>
              </a:defRPr>
            </a:lvl4pPr>
            <a:lvl5pPr marL="2437858" indent="0" algn="ctr">
              <a:buNone/>
              <a:defRPr>
                <a:solidFill>
                  <a:schemeClr val="tx1">
                    <a:tint val="75000"/>
                  </a:schemeClr>
                </a:solidFill>
              </a:defRPr>
            </a:lvl5pPr>
            <a:lvl6pPr marL="3047316" indent="0" algn="ctr">
              <a:buNone/>
              <a:defRPr>
                <a:solidFill>
                  <a:schemeClr val="tx1">
                    <a:tint val="75000"/>
                  </a:schemeClr>
                </a:solidFill>
              </a:defRPr>
            </a:lvl6pPr>
            <a:lvl7pPr marL="3656775"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endParaRPr lang="nl-NL" dirty="0"/>
          </a:p>
        </p:txBody>
      </p:sp>
      <p:sp>
        <p:nvSpPr>
          <p:cNvPr id="8"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dirty="0" err="1">
                <a:solidFill>
                  <a:prstClr val="black"/>
                </a:solidFill>
                <a:ea typeface="Verdana" pitchFamily="34" charset="0"/>
                <a:cs typeface="Verdana" pitchFamily="34" charset="0"/>
              </a:rPr>
              <a:t>dd</a:t>
            </a:r>
            <a:r>
              <a:rPr lang="nl-NL" sz="1600" dirty="0">
                <a:solidFill>
                  <a:prstClr val="black"/>
                </a:solidFill>
                <a:ea typeface="Verdana" pitchFamily="34" charset="0"/>
                <a:cs typeface="Verdana" pitchFamily="34" charset="0"/>
              </a:rPr>
              <a:t>-mm-</a:t>
            </a:r>
            <a:r>
              <a:rPr lang="nl-NL" sz="1600" dirty="0" err="1">
                <a:solidFill>
                  <a:prstClr val="black"/>
                </a:solidFill>
                <a:ea typeface="Verdana" pitchFamily="34" charset="0"/>
                <a:cs typeface="Verdana" pitchFamily="34" charset="0"/>
              </a:rPr>
              <a:t>yyyy</a:t>
            </a:r>
            <a:endParaRPr lang="nl-NL" sz="1600" dirty="0">
              <a:solidFill>
                <a:prstClr val="black"/>
              </a:solidFill>
              <a:ea typeface="Verdana" pitchFamily="34" charset="0"/>
              <a:cs typeface="Verdana" pitchFamily="34" charset="0"/>
            </a:endParaRPr>
          </a:p>
        </p:txBody>
      </p:sp>
    </p:spTree>
    <p:extLst>
      <p:ext uri="{BB962C8B-B14F-4D97-AF65-F5344CB8AC3E}">
        <p14:creationId xmlns:p14="http://schemas.microsoft.com/office/powerpoint/2010/main" val="28901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173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00" y="378000"/>
            <a:ext cx="11655040" cy="756000"/>
          </a:xfrm>
        </p:spPr>
        <p:txBody>
          <a:bodyPr/>
          <a:lstStyle/>
          <a:p>
            <a:r>
              <a:rPr lang="en-US"/>
              <a:t>Click to edit Master title style</a:t>
            </a:r>
            <a:endParaRPr lang="nl-NL"/>
          </a:p>
        </p:txBody>
      </p:sp>
      <p:sp>
        <p:nvSpPr>
          <p:cNvPr id="3" name="Content Placeholder 2"/>
          <p:cNvSpPr>
            <a:spLocks noGrp="1"/>
          </p:cNvSpPr>
          <p:nvPr>
            <p:ph idx="1"/>
          </p:nvPr>
        </p:nvSpPr>
        <p:spPr>
          <a:xfrm>
            <a:off x="187200" y="1124744"/>
            <a:ext cx="11664000" cy="49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2930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43125" y="1124744"/>
            <a:ext cx="6312000" cy="1245600"/>
          </a:xfrm>
        </p:spPr>
        <p:txBody>
          <a:bodyPr>
            <a:noAutofit/>
          </a:bodyPr>
          <a:lstStyle>
            <a:lvl1pPr>
              <a:defRPr sz="2400">
                <a:solidFill>
                  <a:schemeClr val="tx1"/>
                </a:solidFill>
              </a:defRPr>
            </a:lvl1pPr>
          </a:lstStyle>
          <a:p>
            <a:r>
              <a:rPr lang="en-US" dirty="0"/>
              <a:t>Click to edit Master title style</a:t>
            </a:r>
            <a:endParaRPr lang="nl-NL" dirty="0"/>
          </a:p>
        </p:txBody>
      </p:sp>
      <p:sp>
        <p:nvSpPr>
          <p:cNvPr id="12" name="AddNotifier#1"/>
          <p:cNvSpPr txBox="1">
            <a:spLocks noChangeArrowheads="1"/>
          </p:cNvSpPr>
          <p:nvPr userDrawn="1"/>
        </p:nvSpPr>
        <p:spPr bwMode="auto">
          <a:xfrm>
            <a:off x="2918917" y="3166337"/>
            <a:ext cx="6312000" cy="148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6" tIns="60948" rIns="121896" bIns="6094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8930"/>
            <a:r>
              <a:rPr lang="en-US" sz="1300" dirty="0">
                <a:solidFill>
                  <a:prstClr val="black"/>
                </a:solidFill>
                <a:latin typeface="Verdana" pitchFamily="34" charset="0"/>
                <a:ea typeface="Verdana" pitchFamily="34" charset="0"/>
                <a:cs typeface="Verdana" pitchFamily="34" charset="0"/>
              </a:rPr>
              <a:t>Atos, the Atos logo, Atos Consulting, Atos </a:t>
            </a:r>
            <a:r>
              <a:rPr lang="en-US" sz="1300" dirty="0" err="1">
                <a:solidFill>
                  <a:prstClr val="black"/>
                </a:solidFill>
                <a:latin typeface="Verdana" pitchFamily="34" charset="0"/>
                <a:ea typeface="Verdana" pitchFamily="34" charset="0"/>
                <a:cs typeface="Verdana" pitchFamily="34" charset="0"/>
              </a:rPr>
              <a:t>Worldgrid</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Worldline</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BlueKiwi</a:t>
            </a:r>
            <a:r>
              <a:rPr lang="en-US" sz="1300" dirty="0">
                <a:solidFill>
                  <a:prstClr val="black"/>
                </a:solidFill>
                <a:latin typeface="Verdana" pitchFamily="34" charset="0"/>
                <a:ea typeface="Verdana" pitchFamily="34" charset="0"/>
                <a:cs typeface="Verdana" pitchFamily="34" charset="0"/>
              </a:rPr>
              <a:t>, Bull, Canopy the Open Cloud Company, </a:t>
            </a:r>
            <a:r>
              <a:rPr lang="en-US" sz="1300" dirty="0" err="1">
                <a:solidFill>
                  <a:prstClr val="black"/>
                </a:solidFill>
                <a:latin typeface="Verdana" pitchFamily="34" charset="0"/>
                <a:ea typeface="Verdana" pitchFamily="34" charset="0"/>
                <a:cs typeface="Verdana" pitchFamily="34" charset="0"/>
              </a:rPr>
              <a:t>Yunano</a:t>
            </a:r>
            <a:r>
              <a:rPr lang="en-US" sz="1300" dirty="0">
                <a:solidFill>
                  <a:prstClr val="black"/>
                </a:solidFill>
                <a:latin typeface="Verdana" pitchFamily="34" charset="0"/>
                <a:ea typeface="Verdana" pitchFamily="34" charset="0"/>
                <a:cs typeface="Verdana" pitchFamily="34" charset="0"/>
              </a:rPr>
              <a:t>,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p>
        </p:txBody>
      </p:sp>
      <p:sp>
        <p:nvSpPr>
          <p:cNvPr id="7"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a:solidFill>
                  <a:prstClr val="black"/>
                </a:solidFill>
                <a:ea typeface="Verdana" pitchFamily="34" charset="0"/>
                <a:cs typeface="Verdana" pitchFamily="34" charset="0"/>
              </a:rPr>
              <a:t>dd-mm-yyyy</a:t>
            </a:r>
            <a:endParaRPr lang="nl-NL" sz="1600" dirty="0">
              <a:solidFill>
                <a:prstClr val="black"/>
              </a:solidFill>
              <a:ea typeface="Verdana" pitchFamily="34" charset="0"/>
              <a:cs typeface="Verdana" pitchFamily="34" charset="0"/>
            </a:endParaRPr>
          </a:p>
        </p:txBody>
      </p:sp>
      <p:sp>
        <p:nvSpPr>
          <p:cNvPr id="8" name="AddClassification"/>
          <p:cNvSpPr txBox="1">
            <a:spLocks noChangeArrowheads="1"/>
          </p:cNvSpPr>
          <p:nvPr userDrawn="1"/>
        </p:nvSpPr>
        <p:spPr bwMode="auto">
          <a:xfrm>
            <a:off x="4870315" y="6386411"/>
            <a:ext cx="24092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6" tIns="60948" rIns="121896" bIns="6094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8930"/>
            <a:r>
              <a:rPr lang="en-US" sz="1300" dirty="0">
                <a:solidFill>
                  <a:prstClr val="black"/>
                </a:solidFill>
                <a:latin typeface="Verdana" pitchFamily="34" charset="0"/>
                <a:ea typeface="Verdana" pitchFamily="34" charset="0"/>
                <a:cs typeface="Verdana" pitchFamily="34" charset="0"/>
              </a:rPr>
              <a:t>© Atos - For internal use</a:t>
            </a:r>
          </a:p>
        </p:txBody>
      </p:sp>
    </p:spTree>
    <p:extLst>
      <p:ext uri="{BB962C8B-B14F-4D97-AF65-F5344CB8AC3E}">
        <p14:creationId xmlns:p14="http://schemas.microsoft.com/office/powerpoint/2010/main" val="425212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11296609" y="6217622"/>
            <a:ext cx="731600" cy="524700"/>
          </a:xfrm>
          <a:prstGeom prst="rect">
            <a:avLst/>
          </a:prstGeom>
        </p:spPr>
        <p:txBody>
          <a:bodyPr wrap="square" lIns="91425" tIns="91425" rIns="91425" bIns="91425" anchor="ctr" anchorCtr="0">
            <a:noAutofit/>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062731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43416" y="593725"/>
            <a:ext cx="11582400" cy="6399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1pPr>
            <a:lvl2pPr marL="0" marR="0" lvl="1"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2pPr>
            <a:lvl3pPr marL="0" marR="0" lvl="2"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3pPr>
            <a:lvl4pPr marL="0" marR="0" lvl="3"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4pPr>
            <a:lvl5pPr marL="0" marR="0" lvl="4"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5pPr>
            <a:lvl6pPr marL="457200" marR="0" lvl="5"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6pPr>
            <a:lvl7pPr marL="914400" marR="0" lvl="6"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7pPr>
            <a:lvl8pPr marL="1371600" marR="0" lvl="7"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8pPr>
            <a:lvl9pPr marL="1828800" marR="0" lvl="8" indent="0" algn="l" rtl="0">
              <a:lnSpc>
                <a:spcPct val="90000"/>
              </a:lnSpc>
              <a:spcBef>
                <a:spcPts val="0"/>
              </a:spcBef>
              <a:spcAft>
                <a:spcPts val="0"/>
              </a:spcAft>
              <a:buClr>
                <a:schemeClr val="dk1"/>
              </a:buClr>
              <a:buFont typeface="Arial"/>
              <a:buNone/>
              <a:defRPr sz="2200" b="0" i="0" u="none" strike="noStrike" cap="none">
                <a:solidFill>
                  <a:schemeClr val="hlink"/>
                </a:solidFill>
                <a:latin typeface="Arial"/>
                <a:ea typeface="Arial"/>
                <a:cs typeface="Arial"/>
                <a:sym typeface="Arial"/>
              </a:defRPr>
            </a:lvl9pPr>
          </a:lstStyle>
          <a:p>
            <a:endParaRPr/>
          </a:p>
        </p:txBody>
      </p:sp>
      <p:sp>
        <p:nvSpPr>
          <p:cNvPr id="61" name="Shape 61"/>
          <p:cNvSpPr txBox="1">
            <a:spLocks noGrp="1"/>
          </p:cNvSpPr>
          <p:nvPr>
            <p:ph type="body" idx="1"/>
          </p:nvPr>
        </p:nvSpPr>
        <p:spPr>
          <a:xfrm>
            <a:off x="243417" y="1874838"/>
            <a:ext cx="5689600" cy="4479900"/>
          </a:xfrm>
          <a:prstGeom prst="rect">
            <a:avLst/>
          </a:prstGeom>
          <a:noFill/>
          <a:ln>
            <a:noFill/>
          </a:ln>
        </p:spPr>
        <p:txBody>
          <a:bodyPr wrap="square" lIns="91425" tIns="91425" rIns="91425" bIns="91425" anchor="t" anchorCtr="0"/>
          <a:lstStyle>
            <a:lvl1pPr marL="173037" marR="0" lvl="0" indent="30162" algn="l" rtl="0">
              <a:lnSpc>
                <a:spcPct val="115000"/>
              </a:lnSpc>
              <a:spcBef>
                <a:spcPts val="800"/>
              </a:spcBef>
              <a:spcAft>
                <a:spcPts val="0"/>
              </a:spcAft>
              <a:buClr>
                <a:schemeClr val="dk1"/>
              </a:buClr>
              <a:buSzPct val="100000"/>
              <a:buFont typeface="Noto Sans Symbols"/>
              <a:buChar char="▪"/>
              <a:defRPr sz="1600" b="0" i="0" u="none" strike="noStrike" cap="none">
                <a:solidFill>
                  <a:schemeClr val="dk1"/>
                </a:solidFill>
                <a:latin typeface="Arial"/>
                <a:ea typeface="Arial"/>
                <a:cs typeface="Arial"/>
                <a:sym typeface="Arial"/>
              </a:defRPr>
            </a:lvl1pPr>
            <a:lvl2pPr marL="509587" marR="0" lvl="1" indent="36512" algn="l" rtl="0">
              <a:lnSpc>
                <a:spcPct val="115000"/>
              </a:lnSpc>
              <a:spcBef>
                <a:spcPts val="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855662" marR="0" lvl="2" indent="20637" algn="l" rtl="0">
              <a:lnSpc>
                <a:spcPct val="115000"/>
              </a:lnSpc>
              <a:spcBef>
                <a:spcPts val="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203325" marR="0" lvl="3" indent="-174625" algn="l" rtl="0">
              <a:lnSpc>
                <a:spcPct val="115000"/>
              </a:lnSpc>
              <a:spcBef>
                <a:spcPts val="320"/>
              </a:spcBef>
              <a:spcAft>
                <a:spcPts val="0"/>
              </a:spcAft>
              <a:buClr>
                <a:schemeClr val="dk2"/>
              </a:buClr>
              <a:buFont typeface="Arial"/>
              <a:buNone/>
              <a:defRPr sz="1600" b="0" i="0" u="none" strike="noStrike" cap="none">
                <a:solidFill>
                  <a:schemeClr val="lt1"/>
                </a:solidFill>
                <a:latin typeface="Arial"/>
                <a:ea typeface="Arial"/>
                <a:cs typeface="Arial"/>
                <a:sym typeface="Arial"/>
              </a:defRPr>
            </a:lvl4pPr>
            <a:lvl5pPr marL="1539875" marR="0" lvl="4"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1997075" marR="0" lvl="5"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6pPr>
            <a:lvl7pPr marL="2454275" marR="0" lvl="6"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7pPr>
            <a:lvl8pPr marL="2911475" marR="0" lvl="7"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8pPr>
            <a:lvl9pPr marL="3368675" marR="0" lvl="8"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6136217" y="1874838"/>
            <a:ext cx="5689599" cy="4479900"/>
          </a:xfrm>
          <a:prstGeom prst="rect">
            <a:avLst/>
          </a:prstGeom>
          <a:noFill/>
          <a:ln>
            <a:noFill/>
          </a:ln>
        </p:spPr>
        <p:txBody>
          <a:bodyPr wrap="square" lIns="91425" tIns="91425" rIns="91425" bIns="91425" anchor="t" anchorCtr="0"/>
          <a:lstStyle>
            <a:lvl1pPr marL="173037" marR="0" lvl="0" indent="30162" algn="l" rtl="0">
              <a:lnSpc>
                <a:spcPct val="115000"/>
              </a:lnSpc>
              <a:spcBef>
                <a:spcPts val="800"/>
              </a:spcBef>
              <a:spcAft>
                <a:spcPts val="0"/>
              </a:spcAft>
              <a:buClr>
                <a:schemeClr val="dk1"/>
              </a:buClr>
              <a:buSzPct val="100000"/>
              <a:buFont typeface="Noto Sans Symbols"/>
              <a:buChar char="▪"/>
              <a:defRPr sz="1600" b="0" i="0" u="none" strike="noStrike" cap="none">
                <a:solidFill>
                  <a:schemeClr val="dk1"/>
                </a:solidFill>
                <a:latin typeface="Arial"/>
                <a:ea typeface="Arial"/>
                <a:cs typeface="Arial"/>
                <a:sym typeface="Arial"/>
              </a:defRPr>
            </a:lvl1pPr>
            <a:lvl2pPr marL="509587" marR="0" lvl="1" indent="36512" algn="l" rtl="0">
              <a:lnSpc>
                <a:spcPct val="115000"/>
              </a:lnSpc>
              <a:spcBef>
                <a:spcPts val="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855662" marR="0" lvl="2" indent="20637" algn="l" rtl="0">
              <a:lnSpc>
                <a:spcPct val="115000"/>
              </a:lnSpc>
              <a:spcBef>
                <a:spcPts val="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203325" marR="0" lvl="3" indent="-174625" algn="l" rtl="0">
              <a:lnSpc>
                <a:spcPct val="115000"/>
              </a:lnSpc>
              <a:spcBef>
                <a:spcPts val="320"/>
              </a:spcBef>
              <a:spcAft>
                <a:spcPts val="0"/>
              </a:spcAft>
              <a:buClr>
                <a:schemeClr val="dk2"/>
              </a:buClr>
              <a:buFont typeface="Arial"/>
              <a:buNone/>
              <a:defRPr sz="1600" b="0" i="0" u="none" strike="noStrike" cap="none">
                <a:solidFill>
                  <a:schemeClr val="lt1"/>
                </a:solidFill>
                <a:latin typeface="Arial"/>
                <a:ea typeface="Arial"/>
                <a:cs typeface="Arial"/>
                <a:sym typeface="Arial"/>
              </a:defRPr>
            </a:lvl4pPr>
            <a:lvl5pPr marL="1539875" marR="0" lvl="4"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1997075" marR="0" lvl="5"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6pPr>
            <a:lvl7pPr marL="2454275" marR="0" lvl="6"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7pPr>
            <a:lvl8pPr marL="2911475" marR="0" lvl="7"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8pPr>
            <a:lvl9pPr marL="3368675" marR="0" lvl="8" indent="34925" algn="l" rtl="0">
              <a:lnSpc>
                <a:spcPct val="115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4144433" y="6537325"/>
            <a:ext cx="3860800" cy="3207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2pPr>
            <a:lvl3pPr marL="914400" marR="0" lvl="2"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3pPr>
            <a:lvl4pPr marL="1371600" marR="0" lvl="3"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4pPr>
            <a:lvl5pPr marL="1828800" marR="0" lvl="4"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5pPr>
            <a:lvl6pPr marL="2286000" marR="0" lvl="5"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6pPr>
            <a:lvl7pPr marL="2743200" marR="0" lvl="6"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7pPr>
            <a:lvl8pPr marL="3200400" marR="0" lvl="7"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8pPr>
            <a:lvl9pPr marL="3657600" marR="0" lvl="8" indent="0" algn="l" rtl="0">
              <a:lnSpc>
                <a:spcPct val="100000"/>
              </a:lnSpc>
              <a:spcBef>
                <a:spcPts val="0"/>
              </a:spcBef>
              <a:spcAft>
                <a:spcPts val="0"/>
              </a:spcAft>
              <a:buClr>
                <a:schemeClr val="hlink"/>
              </a:buClr>
              <a:buFont typeface="Arial"/>
              <a:buNone/>
              <a:defRPr sz="2200" b="0" i="0" u="none" strike="noStrike" cap="none">
                <a:solidFill>
                  <a:schemeClr val="hlink"/>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243417" y="6537325"/>
            <a:ext cx="1828800" cy="320700"/>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sz="800" smtClean="0">
                <a:solidFill>
                  <a:schemeClr val="dk1"/>
                </a:solidFill>
                <a:latin typeface="Arial"/>
                <a:ea typeface="Arial"/>
                <a:cs typeface="Arial"/>
                <a:sym typeface="Arial"/>
              </a:rPr>
              <a:pPr>
                <a:buClr>
                  <a:schemeClr val="dk1"/>
                </a:buClr>
                <a:buSzPct val="25000"/>
              </a:pPr>
              <a:t>‹#›</a:t>
            </a:fld>
            <a:endParaRPr lang="en-US" sz="800">
              <a:solidFill>
                <a:schemeClr val="dk1"/>
              </a:solidFill>
              <a:latin typeface="Arial"/>
              <a:ea typeface="Arial"/>
              <a:cs typeface="Arial"/>
              <a:sym typeface="Arial"/>
            </a:endParaRPr>
          </a:p>
        </p:txBody>
      </p:sp>
    </p:spTree>
    <p:extLst>
      <p:ext uri="{BB962C8B-B14F-4D97-AF65-F5344CB8AC3E}">
        <p14:creationId xmlns:p14="http://schemas.microsoft.com/office/powerpoint/2010/main" val="1187154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4AC-E648-434F-BEDB-346C6DBF9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312F3D-B04D-4F29-80F1-0837DC278F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8322C-9794-48D1-A122-5BFD30DD07F0}"/>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10ECFE6F-FAAA-4B59-BBF9-67A117559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F35E-BA32-4430-8147-FABE21F0DED3}"/>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42127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A721F-979D-4E0A-969B-7BB719E37A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0F2DCB-7440-4EFE-84FD-C5B145200C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9ACA7C-2459-464A-91EB-8BD8D435E8FD}"/>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3882BCB3-0A02-4EF7-B31F-717F56208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A4E46-7117-4D66-868F-0C98B7A07A59}"/>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34132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B745-55E6-46E8-A9C1-1D98F55C4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B1F58C-8AE0-467A-998D-E3674FEEA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C3FB9-B5F5-4E9A-A17A-B5D6D4D932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147810-B2A7-4D3B-A423-C016E19B14A1}"/>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6" name="Footer Placeholder 5">
            <a:extLst>
              <a:ext uri="{FF2B5EF4-FFF2-40B4-BE49-F238E27FC236}">
                <a16:creationId xmlns:a16="http://schemas.microsoft.com/office/drawing/2014/main" id="{EBF82A90-1D5F-4C48-B548-158C650F0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40744-9B09-41CF-8B15-03637B1E30E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67451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7563-4482-4574-830B-35EECC306B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D71EB2-9F73-4E58-9B70-1E050A354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1C5A2C-F538-4D22-98A9-44D27C3692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BE44E8-930C-40B0-835A-0A5C05D1F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C8BB31-4C2B-4D50-8EB0-CF37B702BB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F99087-D002-4FE9-B555-9E2DC5690E37}"/>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8" name="Footer Placeholder 7">
            <a:extLst>
              <a:ext uri="{FF2B5EF4-FFF2-40B4-BE49-F238E27FC236}">
                <a16:creationId xmlns:a16="http://schemas.microsoft.com/office/drawing/2014/main" id="{B35234BA-58AC-4B2A-810E-78129A0FA6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C9DCA1-C6F2-4CF8-AD8A-7151584BD22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66972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1152-6F5D-4953-9548-73735ECF32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0916F0-D4AD-4E4E-B6B4-3A6A6BAC6579}"/>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4" name="Footer Placeholder 3">
            <a:extLst>
              <a:ext uri="{FF2B5EF4-FFF2-40B4-BE49-F238E27FC236}">
                <a16:creationId xmlns:a16="http://schemas.microsoft.com/office/drawing/2014/main" id="{59D95BE9-D92C-4FE0-AFA4-E1A698F150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8B18E-5C3A-48C0-96B0-9B54BCBC7277}"/>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323295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E6C72-7166-4CA2-BC9E-C452D7AB67C6}"/>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3" name="Footer Placeholder 2">
            <a:extLst>
              <a:ext uri="{FF2B5EF4-FFF2-40B4-BE49-F238E27FC236}">
                <a16:creationId xmlns:a16="http://schemas.microsoft.com/office/drawing/2014/main" id="{512E8DAF-2365-48A4-8150-C5BCAF10CA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2120AC-937E-4B78-B520-3A8707C5B084}"/>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1199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DD97-A677-45A3-AD27-50F3B7686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9FAE0-B897-45AD-B735-9875E0B57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5F4331-14A5-4906-B535-11DFC7BB8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5BE19-62C1-4201-BE5A-06A040EF43CA}"/>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6" name="Footer Placeholder 5">
            <a:extLst>
              <a:ext uri="{FF2B5EF4-FFF2-40B4-BE49-F238E27FC236}">
                <a16:creationId xmlns:a16="http://schemas.microsoft.com/office/drawing/2014/main" id="{E2D9B403-FD2B-4AAB-A35A-3D5E1168B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1C00C-92D0-4167-83E0-D6C96287263B}"/>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39119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95F-F2A1-41BB-8B65-1CBC83EF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0368E-6900-484E-8EE4-2022CE8B6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11AFA-F4D4-4382-89A4-1033B9377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A79854-9770-4B55-9842-F704E5A95463}"/>
              </a:ext>
            </a:extLst>
          </p:cNvPr>
          <p:cNvSpPr>
            <a:spLocks noGrp="1"/>
          </p:cNvSpPr>
          <p:nvPr>
            <p:ph type="dt" sz="half" idx="10"/>
          </p:nvPr>
        </p:nvSpPr>
        <p:spPr/>
        <p:txBody>
          <a:bodyPr/>
          <a:lstStyle/>
          <a:p>
            <a:fld id="{AF3C3202-D806-4596-B738-5EFF906A959D}" type="datetimeFigureOut">
              <a:rPr lang="en-US" smtClean="0"/>
              <a:t>5/6/2018</a:t>
            </a:fld>
            <a:endParaRPr lang="en-US"/>
          </a:p>
        </p:txBody>
      </p:sp>
      <p:sp>
        <p:nvSpPr>
          <p:cNvPr id="6" name="Footer Placeholder 5">
            <a:extLst>
              <a:ext uri="{FF2B5EF4-FFF2-40B4-BE49-F238E27FC236}">
                <a16:creationId xmlns:a16="http://schemas.microsoft.com/office/drawing/2014/main" id="{496E9529-00BE-434D-88DD-255B69E73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C066D-5495-4B44-B716-BD7D06054A03}"/>
              </a:ext>
            </a:extLst>
          </p:cNvPr>
          <p:cNvSpPr>
            <a:spLocks noGrp="1"/>
          </p:cNvSpPr>
          <p:nvPr>
            <p:ph type="sldNum" sz="quarter" idx="12"/>
          </p:nvPr>
        </p:nvSpPr>
        <p:spPr/>
        <p:txBody>
          <a:bodyPr/>
          <a:lstStyle/>
          <a:p>
            <a:fld id="{484C7BE7-978E-4B01-9470-E85C6231532D}" type="slidenum">
              <a:rPr lang="en-US" smtClean="0"/>
              <a:t>‹#›</a:t>
            </a:fld>
            <a:endParaRPr lang="en-US"/>
          </a:p>
        </p:txBody>
      </p:sp>
    </p:spTree>
    <p:extLst>
      <p:ext uri="{BB962C8B-B14F-4D97-AF65-F5344CB8AC3E}">
        <p14:creationId xmlns:p14="http://schemas.microsoft.com/office/powerpoint/2010/main" val="261374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emf"/><Relationship Id="rId5" Type="http://schemas.openxmlformats.org/officeDocument/2006/relationships/slideLayout" Target="../slideLayouts/slideLayout17.xml"/><Relationship Id="rId10" Type="http://schemas.openxmlformats.org/officeDocument/2006/relationships/oleObject" Target="../embeddings/oleObject1.bin"/><Relationship Id="rId4" Type="http://schemas.openxmlformats.org/officeDocument/2006/relationships/slideLayout" Target="../slideLayouts/slideLayout16.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447FF-3495-4E79-BFE3-BFEE93C4F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63DAE0-3EFD-48A2-9700-FE7CE93A8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952D2-743E-4B8A-A3A7-F3C054AA2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C3202-D806-4596-B738-5EFF906A959D}" type="datetimeFigureOut">
              <a:rPr lang="en-US" smtClean="0"/>
              <a:t>5/6/2018</a:t>
            </a:fld>
            <a:endParaRPr lang="en-US"/>
          </a:p>
        </p:txBody>
      </p:sp>
      <p:sp>
        <p:nvSpPr>
          <p:cNvPr id="5" name="Footer Placeholder 4">
            <a:extLst>
              <a:ext uri="{FF2B5EF4-FFF2-40B4-BE49-F238E27FC236}">
                <a16:creationId xmlns:a16="http://schemas.microsoft.com/office/drawing/2014/main" id="{E514BA33-A220-4C6F-97D3-EC5A351B9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FC0680-4F5F-4D3E-8B9C-72D97FCC6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C7BE7-978E-4B01-9470-E85C6231532D}" type="slidenum">
              <a:rPr lang="en-US" smtClean="0"/>
              <a:t>‹#›</a:t>
            </a:fld>
            <a:endParaRPr lang="en-US"/>
          </a:p>
        </p:txBody>
      </p:sp>
    </p:spTree>
    <p:extLst>
      <p:ext uri="{BB962C8B-B14F-4D97-AF65-F5344CB8AC3E}">
        <p14:creationId xmlns:p14="http://schemas.microsoft.com/office/powerpoint/2010/main" val="3600221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0" imgW="216" imgH="216" progId="TCLayout.ActiveDocument.1">
                  <p:embed/>
                </p:oleObj>
              </mc:Choice>
              <mc:Fallback>
                <p:oleObj name="think-cell Slide" r:id="rId10" imgW="216" imgH="216" progId="TCLayout.ActiveDocument.1">
                  <p:embed/>
                  <p:pic>
                    <p:nvPicPr>
                      <p:cNvPr id="17" name="Object 16"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7" name="AddCustomFooter#1"/>
          <p:cNvSpPr txBox="1"/>
          <p:nvPr/>
        </p:nvSpPr>
        <p:spPr>
          <a:xfrm>
            <a:off x="254403" y="6259454"/>
            <a:ext cx="2088024" cy="323141"/>
          </a:xfrm>
          <a:prstGeom prst="rect">
            <a:avLst/>
          </a:prstGeom>
          <a:noFill/>
        </p:spPr>
        <p:txBody>
          <a:bodyPr wrap="none" lIns="121896" tIns="60948" rIns="121896" bIns="60948" rtlCol="0">
            <a:spAutoFit/>
          </a:bodyPr>
          <a:lstStyle/>
          <a:p>
            <a:pPr defTabSz="1218930"/>
            <a:r>
              <a:rPr lang="en-US" sz="1300" dirty="0">
                <a:solidFill>
                  <a:prstClr val="black"/>
                </a:solidFill>
                <a:ea typeface="Verdana" pitchFamily="34" charset="0"/>
                <a:cs typeface="Verdana" pitchFamily="34" charset="0"/>
              </a:rPr>
              <a:t>© Atos - Confidential</a:t>
            </a:r>
          </a:p>
        </p:txBody>
      </p:sp>
      <p:sp>
        <p:nvSpPr>
          <p:cNvPr id="2" name="Title Placeholder 1"/>
          <p:cNvSpPr>
            <a:spLocks noGrp="1"/>
          </p:cNvSpPr>
          <p:nvPr>
            <p:ph type="title"/>
          </p:nvPr>
        </p:nvSpPr>
        <p:spPr>
          <a:xfrm>
            <a:off x="201600" y="312000"/>
            <a:ext cx="11664000" cy="756000"/>
          </a:xfrm>
          <a:prstGeom prst="rect">
            <a:avLst/>
          </a:prstGeom>
        </p:spPr>
        <p:txBody>
          <a:bodyPr vert="horz" lIns="121896" tIns="60948" rIns="121896" bIns="60948" rtlCol="0" anchor="t" anchorCtr="0">
            <a:noAutofit/>
          </a:bodyPr>
          <a:lstStyle/>
          <a:p>
            <a:r>
              <a:rPr lang="nl-NL"/>
              <a:t>Klik om de stijl te bewerken</a:t>
            </a:r>
            <a:endParaRPr lang="nl-NL" dirty="0"/>
          </a:p>
        </p:txBody>
      </p:sp>
      <p:sp>
        <p:nvSpPr>
          <p:cNvPr id="3" name="Text Placeholder 2"/>
          <p:cNvSpPr>
            <a:spLocks noGrp="1"/>
          </p:cNvSpPr>
          <p:nvPr>
            <p:ph type="body" idx="1"/>
          </p:nvPr>
        </p:nvSpPr>
        <p:spPr>
          <a:xfrm>
            <a:off x="187200" y="1454400"/>
            <a:ext cx="11664000" cy="4633200"/>
          </a:xfrm>
          <a:prstGeom prst="rect">
            <a:avLst/>
          </a:prstGeom>
        </p:spPr>
        <p:txBody>
          <a:bodyPr vert="horz" lIns="121896" tIns="60948" rIns="121896" bIns="60948"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0858949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3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p:titleStyle>
    <p:bodyStyle>
      <a:lvl1pPr marL="359926" indent="-359926" algn="l" defTabSz="1218930" rtl="0" eaLnBrk="1" latinLnBrk="0" hangingPunct="1">
        <a:spcBef>
          <a:spcPct val="20000"/>
        </a:spcBef>
        <a:buClr>
          <a:schemeClr val="tx2"/>
        </a:buClr>
        <a:buFont typeface="Lucida Sans Unicode" pitchFamily="34" charset="0"/>
        <a:buChar char="▶"/>
        <a:defRPr sz="2100" kern="1200">
          <a:solidFill>
            <a:schemeClr val="tx1"/>
          </a:solidFill>
          <a:latin typeface="Verdana" pitchFamily="34" charset="0"/>
          <a:ea typeface="Verdana" pitchFamily="34" charset="0"/>
          <a:cs typeface="Verdana" pitchFamily="34" charset="0"/>
        </a:defRPr>
      </a:lvl1pPr>
      <a:lvl2pPr marL="719839" indent="-359926" algn="l" defTabSz="1218930" rtl="0" eaLnBrk="1" latinLnBrk="0" hangingPunct="1">
        <a:spcBef>
          <a:spcPts val="512"/>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2pPr>
      <a:lvl3pPr marL="1079760"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676"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4pPr>
      <a:lvl5pPr marL="1799602"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04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12"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7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36"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8930" rtl="0" eaLnBrk="1" latinLnBrk="0" hangingPunct="1">
        <a:defRPr sz="2400" kern="1200">
          <a:solidFill>
            <a:schemeClr val="tx1"/>
          </a:solidFill>
          <a:latin typeface="+mn-lt"/>
          <a:ea typeface="+mn-ea"/>
          <a:cs typeface="+mn-cs"/>
        </a:defRPr>
      </a:lvl1pPr>
      <a:lvl2pPr marL="609459" algn="l" defTabSz="1218930" rtl="0" eaLnBrk="1" latinLnBrk="0" hangingPunct="1">
        <a:defRPr sz="2400" kern="1200">
          <a:solidFill>
            <a:schemeClr val="tx1"/>
          </a:solidFill>
          <a:latin typeface="+mn-lt"/>
          <a:ea typeface="+mn-ea"/>
          <a:cs typeface="+mn-cs"/>
        </a:defRPr>
      </a:lvl2pPr>
      <a:lvl3pPr marL="1218930" algn="l" defTabSz="1218930" rtl="0" eaLnBrk="1" latinLnBrk="0" hangingPunct="1">
        <a:defRPr sz="2400" kern="1200">
          <a:solidFill>
            <a:schemeClr val="tx1"/>
          </a:solidFill>
          <a:latin typeface="+mn-lt"/>
          <a:ea typeface="+mn-ea"/>
          <a:cs typeface="+mn-cs"/>
        </a:defRPr>
      </a:lvl3pPr>
      <a:lvl4pPr marL="1828392" algn="l" defTabSz="1218930" rtl="0" eaLnBrk="1" latinLnBrk="0" hangingPunct="1">
        <a:defRPr sz="2400" kern="1200">
          <a:solidFill>
            <a:schemeClr val="tx1"/>
          </a:solidFill>
          <a:latin typeface="+mn-lt"/>
          <a:ea typeface="+mn-ea"/>
          <a:cs typeface="+mn-cs"/>
        </a:defRPr>
      </a:lvl4pPr>
      <a:lvl5pPr marL="2437858" algn="l" defTabSz="1218930" rtl="0" eaLnBrk="1" latinLnBrk="0" hangingPunct="1">
        <a:defRPr sz="2400" kern="1200">
          <a:solidFill>
            <a:schemeClr val="tx1"/>
          </a:solidFill>
          <a:latin typeface="+mn-lt"/>
          <a:ea typeface="+mn-ea"/>
          <a:cs typeface="+mn-cs"/>
        </a:defRPr>
      </a:lvl5pPr>
      <a:lvl6pPr marL="3047316" algn="l" defTabSz="1218930" rtl="0" eaLnBrk="1" latinLnBrk="0" hangingPunct="1">
        <a:defRPr sz="2400" kern="1200">
          <a:solidFill>
            <a:schemeClr val="tx1"/>
          </a:solidFill>
          <a:latin typeface="+mn-lt"/>
          <a:ea typeface="+mn-ea"/>
          <a:cs typeface="+mn-cs"/>
        </a:defRPr>
      </a:lvl6pPr>
      <a:lvl7pPr marL="3656775" algn="l" defTabSz="1218930" rtl="0" eaLnBrk="1" latinLnBrk="0" hangingPunct="1">
        <a:defRPr sz="2400" kern="1200">
          <a:solidFill>
            <a:schemeClr val="tx1"/>
          </a:solidFill>
          <a:latin typeface="+mn-lt"/>
          <a:ea typeface="+mn-ea"/>
          <a:cs typeface="+mn-cs"/>
        </a:defRPr>
      </a:lvl7pPr>
      <a:lvl8pPr marL="4266240" algn="l" defTabSz="1218930" rtl="0" eaLnBrk="1" latinLnBrk="0" hangingPunct="1">
        <a:defRPr sz="2400" kern="1200">
          <a:solidFill>
            <a:schemeClr val="tx1"/>
          </a:solidFill>
          <a:latin typeface="+mn-lt"/>
          <a:ea typeface="+mn-ea"/>
          <a:cs typeface="+mn-cs"/>
        </a:defRPr>
      </a:lvl8pPr>
      <a:lvl9pPr marL="4875703" algn="l" defTabSz="1218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0" dirty="0"/>
            </a:br>
            <a:r>
              <a:rPr lang="en-US" b="0" dirty="0"/>
              <a:t> </a:t>
            </a:r>
            <a:r>
              <a:rPr lang="en-US" dirty="0"/>
              <a:t>SAP HANA 2.0 Security</a:t>
            </a:r>
            <a:br>
              <a:rPr lang="en-US" dirty="0"/>
            </a:br>
            <a:r>
              <a:rPr lang="en-US" b="0" dirty="0"/>
              <a:t>	</a:t>
            </a:r>
            <a:endParaRPr lang="en-US" dirty="0"/>
          </a:p>
        </p:txBody>
      </p:sp>
    </p:spTree>
    <p:extLst>
      <p:ext uri="{BB962C8B-B14F-4D97-AF65-F5344CB8AC3E}">
        <p14:creationId xmlns:p14="http://schemas.microsoft.com/office/powerpoint/2010/main" val="14757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sldNum" idx="12"/>
          </p:nvPr>
        </p:nvSpPr>
        <p:spPr>
          <a:xfrm>
            <a:off x="1706564" y="6537326"/>
            <a:ext cx="1371599" cy="320699"/>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10</a:t>
            </a:fld>
            <a:endParaRPr lang="en-US"/>
          </a:p>
        </p:txBody>
      </p:sp>
      <p:pic>
        <p:nvPicPr>
          <p:cNvPr id="112" name="Shape 112"/>
          <p:cNvPicPr preferRelativeResize="0"/>
          <p:nvPr/>
        </p:nvPicPr>
        <p:blipFill rotWithShape="1">
          <a:blip r:embed="rId3">
            <a:alphaModFix/>
          </a:blip>
          <a:srcRect/>
          <a:stretch/>
        </p:blipFill>
        <p:spPr>
          <a:xfrm>
            <a:off x="1545393" y="1541970"/>
            <a:ext cx="8778426" cy="4102777"/>
          </a:xfrm>
          <a:prstGeom prst="rect">
            <a:avLst/>
          </a:prstGeom>
          <a:noFill/>
          <a:ln>
            <a:noFill/>
          </a:ln>
        </p:spPr>
      </p:pic>
      <p:sp>
        <p:nvSpPr>
          <p:cNvPr id="8" name="Shape 102">
            <a:extLst>
              <a:ext uri="{FF2B5EF4-FFF2-40B4-BE49-F238E27FC236}">
                <a16:creationId xmlns:a16="http://schemas.microsoft.com/office/drawing/2014/main" id="{C08767C5-2526-444D-93DC-48F3D6EC2479}"/>
              </a:ext>
            </a:extLst>
          </p:cNvPr>
          <p:cNvSpPr txBox="1">
            <a:spLocks noGrp="1"/>
          </p:cNvSpPr>
          <p:nvPr>
            <p:ph type="title"/>
          </p:nvPr>
        </p:nvSpPr>
        <p:spPr>
          <a:xfrm>
            <a:off x="679504" y="455781"/>
            <a:ext cx="3775538" cy="639900"/>
          </a:xfrm>
          <a:prstGeom prst="rect">
            <a:avLst/>
          </a:prstGeom>
          <a:noFill/>
          <a:ln>
            <a:noFill/>
          </a:ln>
        </p:spPr>
        <p:txBody>
          <a:bodyPr vert="horz" wrap="square" lIns="91425" tIns="91425" rIns="91425" bIns="91425" rtlCol="0" anchor="t" anchorCtr="0">
            <a:noAutofit/>
          </a:bodyPr>
          <a:lstStyle/>
          <a:p>
            <a:pPr lvl="0">
              <a:lnSpc>
                <a:spcPct val="100000"/>
              </a:lnSpc>
              <a:buClr>
                <a:schemeClr val="accent1"/>
              </a:buClr>
              <a:buSzPct val="25000"/>
            </a:pPr>
            <a:r>
              <a:rPr lang="en-US" b="1" dirty="0">
                <a:solidFill>
                  <a:schemeClr val="accent1"/>
                </a:solidFill>
              </a:rPr>
              <a:t>Entities Relation</a:t>
            </a:r>
          </a:p>
        </p:txBody>
      </p:sp>
    </p:spTree>
    <p:extLst>
      <p:ext uri="{BB962C8B-B14F-4D97-AF65-F5344CB8AC3E}">
        <p14:creationId xmlns:p14="http://schemas.microsoft.com/office/powerpoint/2010/main" val="233665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11</a:t>
            </a:fld>
            <a:endParaRPr lang="en-US"/>
          </a:p>
        </p:txBody>
      </p:sp>
      <p:sp>
        <p:nvSpPr>
          <p:cNvPr id="119" name="Shape 119"/>
          <p:cNvSpPr txBox="1">
            <a:spLocks noGrp="1"/>
          </p:cNvSpPr>
          <p:nvPr>
            <p:ph type="body" idx="1"/>
          </p:nvPr>
        </p:nvSpPr>
        <p:spPr>
          <a:xfrm>
            <a:off x="1940479" y="1627506"/>
            <a:ext cx="7835703" cy="5070157"/>
          </a:xfrm>
          <a:prstGeom prst="rect">
            <a:avLst/>
          </a:prstGeom>
          <a:noFill/>
          <a:ln>
            <a:noFill/>
          </a:ln>
        </p:spPr>
        <p:txBody>
          <a:bodyPr vert="horz" wrap="square" lIns="91425" tIns="45700" rIns="91425" bIns="45700" rtlCol="0" anchor="t" anchorCtr="0">
            <a:noAutofit/>
          </a:bodyPr>
          <a:lstStyle/>
          <a:p>
            <a:pPr marL="0" indent="0">
              <a:spcBef>
                <a:spcPts val="0"/>
              </a:spcBef>
              <a:buClr>
                <a:schemeClr val="accent1"/>
              </a:buClr>
              <a:buSzPct val="25000"/>
              <a:buNone/>
            </a:pPr>
            <a:r>
              <a:rPr lang="en-US" sz="1400" b="0" i="0" u="none" strike="noStrike" cap="none" dirty="0">
                <a:solidFill>
                  <a:schemeClr val="dk1"/>
                </a:solidFill>
                <a:latin typeface="Arial"/>
                <a:ea typeface="Arial"/>
                <a:cs typeface="Arial"/>
                <a:sym typeface="Arial"/>
              </a:rPr>
              <a:t>There are three different types of users in a HANA Database. The following are conceptual separation and there is no technical difference as how the HANA database authenticates these users.</a:t>
            </a:r>
          </a:p>
          <a:p>
            <a:pPr marL="0" indent="0">
              <a:spcBef>
                <a:spcPts val="0"/>
              </a:spcBef>
              <a:buClr>
                <a:schemeClr val="accent1"/>
              </a:buClr>
              <a:buSzPct val="25000"/>
              <a:buNone/>
            </a:pPr>
            <a:endParaRPr lang="en-US" sz="1400" b="0" i="0" u="none" strike="noStrike" cap="none" dirty="0">
              <a:solidFill>
                <a:schemeClr val="dk1"/>
              </a:solidFill>
              <a:latin typeface="Arial"/>
              <a:ea typeface="Arial"/>
              <a:cs typeface="Arial"/>
              <a:sym typeface="Arial"/>
            </a:endParaRPr>
          </a:p>
          <a:p>
            <a:pPr marL="0" indent="0">
              <a:spcBef>
                <a:spcPts val="900"/>
              </a:spcBef>
              <a:buClr>
                <a:schemeClr val="accent1"/>
              </a:buClr>
              <a:buSzPct val="100000"/>
              <a:buFont typeface="Noto Sans Symbols"/>
              <a:buAutoNum type="arabicPeriod"/>
            </a:pPr>
            <a:r>
              <a:rPr lang="en-US" sz="1400" b="1" i="0" u="none" strike="noStrike" cap="none" dirty="0">
                <a:solidFill>
                  <a:schemeClr val="accent1"/>
                </a:solidFill>
                <a:latin typeface="Arial"/>
                <a:ea typeface="Arial"/>
                <a:cs typeface="Arial"/>
                <a:sym typeface="Arial"/>
              </a:rPr>
              <a:t>Users</a:t>
            </a:r>
            <a:r>
              <a:rPr lang="en-US" sz="1400" b="1" i="0" u="none" strike="noStrike" cap="none" dirty="0">
                <a:solidFill>
                  <a:schemeClr val="accent2"/>
                </a:solidFill>
                <a:latin typeface="Arial"/>
                <a:ea typeface="Arial"/>
                <a:cs typeface="Arial"/>
                <a:sym typeface="Arial"/>
              </a:rPr>
              <a:t>:</a:t>
            </a:r>
            <a:r>
              <a:rPr lang="en-US" sz="1400" b="0" i="0" u="none" strike="noStrike" cap="none" dirty="0">
                <a:solidFill>
                  <a:schemeClr val="accent2"/>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Named normal users which represent real persons and are used for daily working with the SAP HANA database. These users are created and also assigned privileges/roles by the user administrator as per requirement.</a:t>
            </a:r>
          </a:p>
          <a:p>
            <a:pPr marL="0" indent="0">
              <a:spcBef>
                <a:spcPts val="900"/>
              </a:spcBef>
              <a:buClr>
                <a:schemeClr val="accent1"/>
              </a:buClr>
              <a:buSzPct val="100000"/>
              <a:buFont typeface="Noto Sans Symbols"/>
              <a:buAutoNum type="arabicPeriod"/>
            </a:pPr>
            <a:r>
              <a:rPr lang="en-US" sz="1400" b="1" i="0" u="none" strike="noStrike" cap="none" dirty="0">
                <a:solidFill>
                  <a:schemeClr val="accent1"/>
                </a:solidFill>
                <a:latin typeface="Arial"/>
                <a:ea typeface="Arial"/>
                <a:cs typeface="Arial"/>
                <a:sym typeface="Arial"/>
              </a:rPr>
              <a:t>System User</a:t>
            </a:r>
            <a:r>
              <a:rPr lang="en-US" sz="1400" b="1" i="0" u="none" strike="noStrike" cap="none" dirty="0">
                <a:solidFill>
                  <a:schemeClr val="accent2"/>
                </a:solidFill>
                <a:latin typeface="Arial"/>
                <a:ea typeface="Arial"/>
                <a:cs typeface="Arial"/>
                <a:sym typeface="Arial"/>
              </a:rPr>
              <a:t>:</a:t>
            </a:r>
            <a:r>
              <a:rPr lang="en-US" sz="1400" b="0" i="0" u="none" strike="noStrike" cap="none" dirty="0">
                <a:solidFill>
                  <a:schemeClr val="accent2"/>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This user is the built-in overall system administrator and is created during the installation. It is recommended to use this user to create dedicated system administrator user and to assign powerful privileges to the user and not to be used for day to day activities.</a:t>
            </a:r>
          </a:p>
          <a:p>
            <a:pPr marL="0" indent="0">
              <a:spcBef>
                <a:spcPts val="900"/>
              </a:spcBef>
              <a:buClr>
                <a:schemeClr val="accent1"/>
              </a:buClr>
              <a:buSzPct val="25000"/>
              <a:buNone/>
            </a:pPr>
            <a:r>
              <a:rPr lang="en-US" sz="1400" b="1" i="0" u="none" strike="noStrike" cap="none" dirty="0">
                <a:solidFill>
                  <a:schemeClr val="accent1"/>
                </a:solidFill>
                <a:latin typeface="Arial"/>
                <a:ea typeface="Arial"/>
                <a:cs typeface="Arial"/>
                <a:sym typeface="Arial"/>
              </a:rPr>
              <a:t>3. Technical users:</a:t>
            </a:r>
            <a:r>
              <a:rPr lang="en-US" sz="1400" b="0" i="0" u="none" strike="noStrike" cap="none" dirty="0">
                <a:solidFill>
                  <a:schemeClr val="accent2"/>
                </a:solidFill>
                <a:latin typeface="Arial"/>
                <a:ea typeface="Arial"/>
                <a:cs typeface="Arial"/>
                <a:sym typeface="Arial"/>
              </a:rPr>
              <a:t> </a:t>
            </a:r>
            <a:r>
              <a:rPr lang="en-US" sz="1400" b="0" i="0" u="none" strike="noStrike" cap="none" dirty="0" err="1">
                <a:solidFill>
                  <a:schemeClr val="dk1"/>
                </a:solidFill>
                <a:latin typeface="Arial"/>
                <a:ea typeface="Arial"/>
                <a:cs typeface="Arial"/>
                <a:sym typeface="Arial"/>
              </a:rPr>
              <a:t>Eg</a:t>
            </a:r>
            <a:r>
              <a:rPr lang="en-US" sz="1400" b="0" i="0" u="none" strike="noStrike" cap="none" dirty="0">
                <a:solidFill>
                  <a:schemeClr val="dk1"/>
                </a:solidFill>
                <a:latin typeface="Arial"/>
                <a:ea typeface="Arial"/>
                <a:cs typeface="Arial"/>
                <a:sym typeface="Arial"/>
              </a:rPr>
              <a:t>: SYS, _SYS_STATISTICS, and _SYS_REPO .These are internal users within the SAP HANA database. The _SYS_STATISTICS user is used by the statistics server, and the _SYS_REPO by the repository. These users cannot log on from outside.</a:t>
            </a:r>
          </a:p>
          <a:p>
            <a:pPr marL="0" indent="0">
              <a:spcBef>
                <a:spcPts val="900"/>
              </a:spcBef>
              <a:buClr>
                <a:schemeClr val="accent1"/>
              </a:buClr>
              <a:buSzPct val="25000"/>
              <a:buNone/>
            </a:pPr>
            <a:r>
              <a:rPr lang="en-US" sz="1400" b="1" i="0" u="none" strike="noStrike" cap="none" dirty="0">
                <a:solidFill>
                  <a:schemeClr val="accent1"/>
                </a:solidFill>
                <a:latin typeface="Arial"/>
                <a:ea typeface="Arial"/>
                <a:cs typeface="Arial"/>
                <a:sym typeface="Arial"/>
              </a:rPr>
              <a:t>a. Application-specific technical users:</a:t>
            </a:r>
            <a:r>
              <a:rPr lang="en-US" sz="1400" b="0" i="0" u="none" strike="noStrike" cap="none" dirty="0">
                <a:solidFill>
                  <a:schemeClr val="dk1"/>
                </a:solidFill>
                <a:latin typeface="Arial"/>
                <a:ea typeface="Arial"/>
                <a:cs typeface="Arial"/>
                <a:sym typeface="Arial"/>
              </a:rPr>
              <a:t> For example, an application server may log on to the SAP HANA database using a dedicated technical user.</a:t>
            </a:r>
          </a:p>
        </p:txBody>
      </p:sp>
      <p:sp>
        <p:nvSpPr>
          <p:cNvPr id="120" name="Shape 120"/>
          <p:cNvSpPr/>
          <p:nvPr/>
        </p:nvSpPr>
        <p:spPr>
          <a:xfrm>
            <a:off x="1797051" y="684212"/>
            <a:ext cx="318760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User Types in HANA</a:t>
            </a:r>
          </a:p>
        </p:txBody>
      </p:sp>
    </p:spTree>
    <p:extLst>
      <p:ext uri="{BB962C8B-B14F-4D97-AF65-F5344CB8AC3E}">
        <p14:creationId xmlns:p14="http://schemas.microsoft.com/office/powerpoint/2010/main" val="2299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12</a:t>
            </a:fld>
            <a:endParaRPr lang="en-US"/>
          </a:p>
        </p:txBody>
      </p:sp>
      <p:sp>
        <p:nvSpPr>
          <p:cNvPr id="127" name="Shape 127"/>
          <p:cNvSpPr/>
          <p:nvPr/>
        </p:nvSpPr>
        <p:spPr>
          <a:xfrm>
            <a:off x="394750" y="574896"/>
            <a:ext cx="2623625"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Roles in HANA</a:t>
            </a:r>
          </a:p>
        </p:txBody>
      </p:sp>
      <p:grpSp>
        <p:nvGrpSpPr>
          <p:cNvPr id="128" name="Shape 128"/>
          <p:cNvGrpSpPr/>
          <p:nvPr/>
        </p:nvGrpSpPr>
        <p:grpSpPr>
          <a:xfrm>
            <a:off x="1682751" y="5022848"/>
            <a:ext cx="3876675" cy="1206498"/>
            <a:chOff x="100" y="3162"/>
            <a:chExt cx="2442" cy="759"/>
          </a:xfrm>
        </p:grpSpPr>
        <p:pic>
          <p:nvPicPr>
            <p:cNvPr id="129" name="Shape 129"/>
            <p:cNvPicPr preferRelativeResize="0"/>
            <p:nvPr/>
          </p:nvPicPr>
          <p:blipFill rotWithShape="1">
            <a:blip r:embed="rId3">
              <a:alphaModFix/>
            </a:blip>
            <a:srcRect/>
            <a:stretch/>
          </p:blipFill>
          <p:spPr>
            <a:xfrm>
              <a:off x="100" y="3162"/>
              <a:ext cx="2442" cy="759"/>
            </a:xfrm>
            <a:prstGeom prst="rect">
              <a:avLst/>
            </a:prstGeom>
            <a:noFill/>
            <a:ln>
              <a:noFill/>
            </a:ln>
          </p:spPr>
        </p:pic>
        <p:sp>
          <p:nvSpPr>
            <p:cNvPr id="130" name="Shape 130"/>
            <p:cNvSpPr txBox="1"/>
            <p:nvPr/>
          </p:nvSpPr>
          <p:spPr>
            <a:xfrm>
              <a:off x="346" y="3195"/>
              <a:ext cx="2187" cy="526"/>
            </a:xfrm>
            <a:prstGeom prst="rect">
              <a:avLst/>
            </a:prstGeom>
            <a:solidFill>
              <a:schemeClr val="accent1"/>
            </a:solidFill>
            <a:ln>
              <a:noFill/>
            </a:ln>
          </p:spPr>
          <p:txBody>
            <a:bodyPr wrap="square" lIns="91425" tIns="45700" rIns="91425" bIns="45700" anchor="t" anchorCtr="0">
              <a:noAutofit/>
            </a:bodyPr>
            <a:lstStyle/>
            <a:p>
              <a:pPr>
                <a:lnSpc>
                  <a:spcPct val="90000"/>
                </a:lnSpc>
                <a:buClr>
                  <a:schemeClr val="dk1"/>
                </a:buClr>
                <a:buSzPct val="25000"/>
              </a:pPr>
              <a:r>
                <a:rPr lang="en-US" sz="1600" b="1" i="1">
                  <a:solidFill>
                    <a:schemeClr val="dk1"/>
                  </a:solidFill>
                  <a:latin typeface="Arial"/>
                  <a:ea typeface="Arial"/>
                  <a:cs typeface="Arial"/>
                  <a:sym typeface="Arial"/>
                </a:rPr>
                <a:t>Some standard roles are delivered with HANA</a:t>
              </a:r>
            </a:p>
          </p:txBody>
        </p:sp>
      </p:grpSp>
      <p:pic>
        <p:nvPicPr>
          <p:cNvPr id="131" name="Shape 131"/>
          <p:cNvPicPr preferRelativeResize="0"/>
          <p:nvPr/>
        </p:nvPicPr>
        <p:blipFill rotWithShape="1">
          <a:blip r:embed="rId4">
            <a:alphaModFix/>
          </a:blip>
          <a:srcRect/>
          <a:stretch/>
        </p:blipFill>
        <p:spPr>
          <a:xfrm>
            <a:off x="5730876" y="1417638"/>
            <a:ext cx="4754563" cy="3948111"/>
          </a:xfrm>
          <a:prstGeom prst="rect">
            <a:avLst/>
          </a:prstGeom>
          <a:solidFill>
            <a:srgbClr val="B1BAFD"/>
          </a:solidFill>
          <a:ln>
            <a:noFill/>
          </a:ln>
        </p:spPr>
      </p:pic>
      <p:sp>
        <p:nvSpPr>
          <p:cNvPr id="132" name="Shape 132"/>
          <p:cNvSpPr txBox="1"/>
          <p:nvPr/>
        </p:nvSpPr>
        <p:spPr>
          <a:xfrm>
            <a:off x="359848" y="1395005"/>
            <a:ext cx="5211763" cy="1825205"/>
          </a:xfrm>
          <a:prstGeom prst="rect">
            <a:avLst/>
          </a:prstGeom>
          <a:noFill/>
          <a:ln>
            <a:noFill/>
          </a:ln>
        </p:spPr>
        <p:txBody>
          <a:bodyPr wrap="square" lIns="91425" tIns="45700" rIns="91425" bIns="45700" anchor="t" anchorCtr="0">
            <a:noAutofit/>
          </a:bodyPr>
          <a:lstStyle/>
          <a:p>
            <a:pPr marL="228600" indent="-228600">
              <a:lnSpc>
                <a:spcPct val="90000"/>
              </a:lnSpc>
              <a:buClr>
                <a:srgbClr val="004D4D"/>
              </a:buClr>
              <a:buSzPct val="25000"/>
            </a:pPr>
            <a:r>
              <a:rPr lang="en-US" dirty="0">
                <a:solidFill>
                  <a:srgbClr val="004D4D"/>
                </a:solidFill>
                <a:latin typeface="Arial"/>
                <a:ea typeface="Arial"/>
                <a:cs typeface="Arial"/>
                <a:sym typeface="Arial"/>
              </a:rPr>
              <a:t>Roles allow grouping of privileges:</a:t>
            </a:r>
          </a:p>
          <a:p>
            <a:pPr marL="228600" indent="-228600">
              <a:lnSpc>
                <a:spcPct val="90000"/>
              </a:lnSpc>
              <a:buClr>
                <a:srgbClr val="004D4D"/>
              </a:buClr>
              <a:buSzPct val="25000"/>
            </a:pPr>
            <a:r>
              <a:rPr lang="en-US" dirty="0">
                <a:solidFill>
                  <a:srgbClr val="004D4D"/>
                </a:solidFill>
                <a:latin typeface="Arial"/>
                <a:ea typeface="Arial"/>
                <a:cs typeface="Arial"/>
                <a:sym typeface="Arial"/>
              </a:rPr>
              <a:t>Roles are created for specific purposes, e.g.:</a:t>
            </a:r>
          </a:p>
          <a:p>
            <a:pPr marL="228600" indent="-228600">
              <a:lnSpc>
                <a:spcPct val="90000"/>
              </a:lnSpc>
              <a:buClr>
                <a:srgbClr val="000000"/>
              </a:buClr>
            </a:pPr>
            <a:endParaRPr dirty="0">
              <a:solidFill>
                <a:srgbClr val="004D4D"/>
              </a:solidFill>
              <a:latin typeface="Arial"/>
              <a:ea typeface="Arial"/>
              <a:cs typeface="Arial"/>
              <a:sym typeface="Arial"/>
            </a:endParaRPr>
          </a:p>
          <a:p>
            <a:pPr marL="228600" indent="-228600">
              <a:lnSpc>
                <a:spcPct val="90000"/>
              </a:lnSpc>
              <a:buClr>
                <a:schemeClr val="dk1"/>
              </a:buClr>
              <a:buSzPct val="100000"/>
              <a:buFont typeface="Noto Sans Symbols"/>
              <a:buChar char="➢"/>
            </a:pPr>
            <a:r>
              <a:rPr lang="en-US" dirty="0">
                <a:solidFill>
                  <a:schemeClr val="dk1"/>
                </a:solidFill>
                <a:latin typeface="Arial"/>
                <a:ea typeface="Arial"/>
                <a:cs typeface="Arial"/>
                <a:sym typeface="Arial"/>
              </a:rPr>
              <a:t>Create data models (on a given subset of data)</a:t>
            </a:r>
          </a:p>
          <a:p>
            <a:pPr marL="228600" indent="-228600">
              <a:lnSpc>
                <a:spcPct val="90000"/>
              </a:lnSpc>
              <a:buClr>
                <a:schemeClr val="dk1"/>
              </a:buClr>
              <a:buSzPct val="100000"/>
              <a:buFont typeface="Noto Sans Symbols"/>
              <a:buChar char="➢"/>
            </a:pPr>
            <a:r>
              <a:rPr lang="en-US" dirty="0">
                <a:solidFill>
                  <a:schemeClr val="dk1"/>
                </a:solidFill>
                <a:latin typeface="Arial"/>
                <a:ea typeface="Arial"/>
                <a:cs typeface="Arial"/>
                <a:sym typeface="Arial"/>
              </a:rPr>
              <a:t>Activate data models</a:t>
            </a:r>
          </a:p>
          <a:p>
            <a:pPr marL="228600" indent="-228600">
              <a:lnSpc>
                <a:spcPct val="90000"/>
              </a:lnSpc>
              <a:buClr>
                <a:schemeClr val="dk1"/>
              </a:buClr>
              <a:buSzPct val="100000"/>
              <a:buFont typeface="Noto Sans Symbols"/>
              <a:buChar char="➢"/>
            </a:pPr>
            <a:r>
              <a:rPr lang="en-US" dirty="0">
                <a:solidFill>
                  <a:schemeClr val="dk1"/>
                </a:solidFill>
                <a:latin typeface="Arial"/>
                <a:ea typeface="Arial"/>
                <a:cs typeface="Arial"/>
                <a:sym typeface="Arial"/>
              </a:rPr>
              <a:t>Manage users</a:t>
            </a:r>
          </a:p>
          <a:p>
            <a:pPr marL="228600" indent="-228600">
              <a:lnSpc>
                <a:spcPct val="90000"/>
              </a:lnSpc>
              <a:buClr>
                <a:schemeClr val="dk1"/>
              </a:buClr>
              <a:buSzPct val="100000"/>
              <a:buFont typeface="Noto Sans Symbols"/>
              <a:buChar char="➢"/>
            </a:pPr>
            <a:r>
              <a:rPr lang="en-US" dirty="0">
                <a:solidFill>
                  <a:schemeClr val="dk1"/>
                </a:solidFill>
                <a:latin typeface="Arial"/>
                <a:ea typeface="Arial"/>
                <a:cs typeface="Arial"/>
                <a:sym typeface="Arial"/>
              </a:rPr>
              <a:t>Export\Import</a:t>
            </a:r>
          </a:p>
        </p:txBody>
      </p:sp>
      <p:grpSp>
        <p:nvGrpSpPr>
          <p:cNvPr id="133" name="Shape 133"/>
          <p:cNvGrpSpPr/>
          <p:nvPr/>
        </p:nvGrpSpPr>
        <p:grpSpPr>
          <a:xfrm>
            <a:off x="1682751" y="3194050"/>
            <a:ext cx="3876675" cy="901700"/>
            <a:chOff x="100" y="2012"/>
            <a:chExt cx="2442" cy="568"/>
          </a:xfrm>
        </p:grpSpPr>
        <p:pic>
          <p:nvPicPr>
            <p:cNvPr id="134" name="Shape 134"/>
            <p:cNvPicPr preferRelativeResize="0"/>
            <p:nvPr/>
          </p:nvPicPr>
          <p:blipFill rotWithShape="1">
            <a:blip r:embed="rId5">
              <a:alphaModFix/>
            </a:blip>
            <a:srcRect/>
            <a:stretch/>
          </p:blipFill>
          <p:spPr>
            <a:xfrm>
              <a:off x="100" y="2012"/>
              <a:ext cx="2442" cy="568"/>
            </a:xfrm>
            <a:prstGeom prst="rect">
              <a:avLst/>
            </a:prstGeom>
            <a:noFill/>
            <a:ln>
              <a:noFill/>
            </a:ln>
          </p:spPr>
        </p:pic>
        <p:sp>
          <p:nvSpPr>
            <p:cNvPr id="135" name="Shape 135"/>
            <p:cNvSpPr txBox="1"/>
            <p:nvPr/>
          </p:nvSpPr>
          <p:spPr>
            <a:xfrm>
              <a:off x="346" y="2045"/>
              <a:ext cx="2187" cy="336"/>
            </a:xfrm>
            <a:prstGeom prst="rect">
              <a:avLst/>
            </a:prstGeom>
            <a:solidFill>
              <a:schemeClr val="accent1"/>
            </a:solidFill>
            <a:ln>
              <a:noFill/>
            </a:ln>
          </p:spPr>
          <p:txBody>
            <a:bodyPr wrap="square" lIns="91425" tIns="45700" rIns="91425" bIns="45700" anchor="t" anchorCtr="0">
              <a:noAutofit/>
            </a:bodyPr>
            <a:lstStyle/>
            <a:p>
              <a:pPr>
                <a:lnSpc>
                  <a:spcPct val="90000"/>
                </a:lnSpc>
                <a:buClr>
                  <a:schemeClr val="dk1"/>
                </a:buClr>
                <a:buSzPct val="25000"/>
              </a:pPr>
              <a:r>
                <a:rPr lang="en-US" sz="1600" b="1" i="1">
                  <a:solidFill>
                    <a:schemeClr val="dk1"/>
                  </a:solidFill>
                  <a:latin typeface="Arial"/>
                  <a:ea typeface="Arial"/>
                  <a:cs typeface="Arial"/>
                  <a:sym typeface="Arial"/>
                </a:rPr>
                <a:t>Roles can be created using privileges or other roles (nested)</a:t>
              </a:r>
            </a:p>
          </p:txBody>
        </p:sp>
      </p:grpSp>
      <p:grpSp>
        <p:nvGrpSpPr>
          <p:cNvPr id="136" name="Shape 136"/>
          <p:cNvGrpSpPr/>
          <p:nvPr/>
        </p:nvGrpSpPr>
        <p:grpSpPr>
          <a:xfrm>
            <a:off x="1682751" y="3902073"/>
            <a:ext cx="3876675" cy="1339850"/>
            <a:chOff x="100" y="2456"/>
            <a:chExt cx="2442" cy="844"/>
          </a:xfrm>
        </p:grpSpPr>
        <p:pic>
          <p:nvPicPr>
            <p:cNvPr id="137" name="Shape 137"/>
            <p:cNvPicPr preferRelativeResize="0"/>
            <p:nvPr/>
          </p:nvPicPr>
          <p:blipFill rotWithShape="1">
            <a:blip r:embed="rId6">
              <a:alphaModFix/>
            </a:blip>
            <a:srcRect/>
            <a:stretch/>
          </p:blipFill>
          <p:spPr>
            <a:xfrm>
              <a:off x="100" y="2456"/>
              <a:ext cx="2442" cy="844"/>
            </a:xfrm>
            <a:prstGeom prst="rect">
              <a:avLst/>
            </a:prstGeom>
            <a:noFill/>
            <a:ln>
              <a:noFill/>
            </a:ln>
          </p:spPr>
        </p:pic>
        <p:sp>
          <p:nvSpPr>
            <p:cNvPr id="138" name="Shape 138"/>
            <p:cNvSpPr txBox="1"/>
            <p:nvPr/>
          </p:nvSpPr>
          <p:spPr>
            <a:xfrm>
              <a:off x="346" y="2487"/>
              <a:ext cx="2187" cy="613"/>
            </a:xfrm>
            <a:prstGeom prst="rect">
              <a:avLst/>
            </a:prstGeom>
            <a:solidFill>
              <a:schemeClr val="accent1"/>
            </a:solidFill>
            <a:ln>
              <a:noFill/>
            </a:ln>
          </p:spPr>
          <p:txBody>
            <a:bodyPr wrap="square" lIns="91425" tIns="45700" rIns="91425" bIns="45700" anchor="t" anchorCtr="0">
              <a:noAutofit/>
            </a:bodyPr>
            <a:lstStyle/>
            <a:p>
              <a:pPr>
                <a:lnSpc>
                  <a:spcPct val="90000"/>
                </a:lnSpc>
                <a:buClr>
                  <a:schemeClr val="dk1"/>
                </a:buClr>
                <a:buSzPct val="25000"/>
              </a:pPr>
              <a:r>
                <a:rPr lang="en-US" sz="1600" b="1" i="1">
                  <a:solidFill>
                    <a:schemeClr val="dk1"/>
                  </a:solidFill>
                  <a:latin typeface="Arial"/>
                  <a:ea typeface="Arial"/>
                  <a:cs typeface="Arial"/>
                  <a:sym typeface="Arial"/>
                </a:rPr>
                <a:t>Roles/privileges can be assigned to users.</a:t>
              </a:r>
            </a:p>
            <a:p>
              <a:pPr>
                <a:lnSpc>
                  <a:spcPct val="90000"/>
                </a:lnSpc>
                <a:buClr>
                  <a:schemeClr val="dk1"/>
                </a:buClr>
                <a:buSzPct val="25000"/>
              </a:pPr>
              <a:r>
                <a:rPr lang="en-US" sz="1600" b="1" i="1">
                  <a:solidFill>
                    <a:schemeClr val="dk1"/>
                  </a:solidFill>
                  <a:latin typeface="Arial"/>
                  <a:ea typeface="Arial"/>
                  <a:cs typeface="Arial"/>
                  <a:sym typeface="Arial"/>
                </a:rPr>
                <a:t>User/Role management are closely related</a:t>
              </a:r>
            </a:p>
          </p:txBody>
        </p:sp>
      </p:grpSp>
      <p:pic>
        <p:nvPicPr>
          <p:cNvPr id="139" name="Shape 139"/>
          <p:cNvPicPr preferRelativeResize="0"/>
          <p:nvPr/>
        </p:nvPicPr>
        <p:blipFill rotWithShape="1">
          <a:blip r:embed="rId7">
            <a:alphaModFix/>
          </a:blip>
          <a:srcRect/>
          <a:stretch/>
        </p:blipFill>
        <p:spPr>
          <a:xfrm>
            <a:off x="2965730" y="5325642"/>
            <a:ext cx="3278186" cy="685799"/>
          </a:xfrm>
          <a:prstGeom prst="rect">
            <a:avLst/>
          </a:prstGeom>
          <a:noFill/>
          <a:ln>
            <a:noFill/>
          </a:ln>
        </p:spPr>
      </p:pic>
    </p:spTree>
    <p:extLst>
      <p:ext uri="{BB962C8B-B14F-4D97-AF65-F5344CB8AC3E}">
        <p14:creationId xmlns:p14="http://schemas.microsoft.com/office/powerpoint/2010/main" val="291022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A7AE-B704-4D83-9046-7D9A4CC03A59}"/>
              </a:ext>
            </a:extLst>
          </p:cNvPr>
          <p:cNvSpPr>
            <a:spLocks noGrp="1"/>
          </p:cNvSpPr>
          <p:nvPr>
            <p:ph type="title"/>
          </p:nvPr>
        </p:nvSpPr>
        <p:spPr/>
        <p:txBody>
          <a:bodyPr/>
          <a:lstStyle/>
          <a:p>
            <a:r>
              <a:rPr lang="en-US" dirty="0"/>
              <a:t>SAP HANA –role lifecycle</a:t>
            </a:r>
          </a:p>
        </p:txBody>
      </p:sp>
      <p:pic>
        <p:nvPicPr>
          <p:cNvPr id="4" name="Content Placeholder 3">
            <a:extLst>
              <a:ext uri="{FF2B5EF4-FFF2-40B4-BE49-F238E27FC236}">
                <a16:creationId xmlns:a16="http://schemas.microsoft.com/office/drawing/2014/main" id="{482CB4BF-363B-4315-A2A9-35B5DEB6A69D}"/>
              </a:ext>
            </a:extLst>
          </p:cNvPr>
          <p:cNvPicPr>
            <a:picLocks noGrp="1" noChangeAspect="1"/>
          </p:cNvPicPr>
          <p:nvPr>
            <p:ph idx="1"/>
          </p:nvPr>
        </p:nvPicPr>
        <p:blipFill>
          <a:blip r:embed="rId2"/>
          <a:stretch>
            <a:fillRect/>
          </a:stretch>
        </p:blipFill>
        <p:spPr>
          <a:xfrm>
            <a:off x="564227" y="1400988"/>
            <a:ext cx="10590580" cy="4633913"/>
          </a:xfrm>
          <a:prstGeom prst="rect">
            <a:avLst/>
          </a:prstGeom>
        </p:spPr>
      </p:pic>
    </p:spTree>
    <p:extLst>
      <p:ext uri="{BB962C8B-B14F-4D97-AF65-F5344CB8AC3E}">
        <p14:creationId xmlns:p14="http://schemas.microsoft.com/office/powerpoint/2010/main" val="13356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370E-A515-42A0-8B76-C814360E90F4}"/>
              </a:ext>
            </a:extLst>
          </p:cNvPr>
          <p:cNvSpPr>
            <a:spLocks noGrp="1"/>
          </p:cNvSpPr>
          <p:nvPr>
            <p:ph type="title"/>
          </p:nvPr>
        </p:nvSpPr>
        <p:spPr/>
        <p:txBody>
          <a:bodyPr/>
          <a:lstStyle/>
          <a:p>
            <a:r>
              <a:rPr lang="en-US" dirty="0"/>
              <a:t>SAP HANA – Runtime &amp; Design-time Roles</a:t>
            </a:r>
          </a:p>
        </p:txBody>
      </p:sp>
      <p:pic>
        <p:nvPicPr>
          <p:cNvPr id="7" name="Picture 6">
            <a:extLst>
              <a:ext uri="{FF2B5EF4-FFF2-40B4-BE49-F238E27FC236}">
                <a16:creationId xmlns:a16="http://schemas.microsoft.com/office/drawing/2014/main" id="{EB9E92AF-1665-412D-A1C3-03EB748BDFF1}"/>
              </a:ext>
            </a:extLst>
          </p:cNvPr>
          <p:cNvPicPr>
            <a:picLocks noChangeAspect="1"/>
          </p:cNvPicPr>
          <p:nvPr/>
        </p:nvPicPr>
        <p:blipFill>
          <a:blip r:embed="rId2"/>
          <a:stretch>
            <a:fillRect/>
          </a:stretch>
        </p:blipFill>
        <p:spPr>
          <a:xfrm>
            <a:off x="201600" y="1495623"/>
            <a:ext cx="7541841" cy="4423164"/>
          </a:xfrm>
          <a:prstGeom prst="rect">
            <a:avLst/>
          </a:prstGeom>
        </p:spPr>
      </p:pic>
    </p:spTree>
    <p:extLst>
      <p:ext uri="{BB962C8B-B14F-4D97-AF65-F5344CB8AC3E}">
        <p14:creationId xmlns:p14="http://schemas.microsoft.com/office/powerpoint/2010/main" val="55757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15</a:t>
            </a:fld>
            <a:endParaRPr lang="en-US"/>
          </a:p>
        </p:txBody>
      </p:sp>
      <p:pic>
        <p:nvPicPr>
          <p:cNvPr id="146" name="Shape 146"/>
          <p:cNvPicPr preferRelativeResize="0">
            <a:picLocks noGrp="1"/>
          </p:cNvPicPr>
          <p:nvPr>
            <p:ph type="body" idx="1"/>
          </p:nvPr>
        </p:nvPicPr>
        <p:blipFill rotWithShape="1">
          <a:blip r:embed="rId3">
            <a:alphaModFix/>
          </a:blip>
          <a:srcRect/>
          <a:stretch/>
        </p:blipFill>
        <p:spPr>
          <a:xfrm>
            <a:off x="2396196" y="1491175"/>
            <a:ext cx="7104185" cy="3995225"/>
          </a:xfrm>
          <a:prstGeom prst="rect">
            <a:avLst/>
          </a:prstGeom>
          <a:noFill/>
          <a:ln>
            <a:noFill/>
          </a:ln>
        </p:spPr>
      </p:pic>
      <p:sp>
        <p:nvSpPr>
          <p:cNvPr id="147" name="Shape 147"/>
          <p:cNvSpPr/>
          <p:nvPr/>
        </p:nvSpPr>
        <p:spPr>
          <a:xfrm>
            <a:off x="1797051" y="684212"/>
            <a:ext cx="6226223"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Overview of User Management in HANA</a:t>
            </a:r>
          </a:p>
        </p:txBody>
      </p:sp>
    </p:spTree>
    <p:extLst>
      <p:ext uri="{BB962C8B-B14F-4D97-AF65-F5344CB8AC3E}">
        <p14:creationId xmlns:p14="http://schemas.microsoft.com/office/powerpoint/2010/main" val="259890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16</a:t>
            </a:fld>
            <a:endParaRPr lang="en-US"/>
          </a:p>
        </p:txBody>
      </p:sp>
      <p:pic>
        <p:nvPicPr>
          <p:cNvPr id="154" name="Shape 154"/>
          <p:cNvPicPr preferRelativeResize="0"/>
          <p:nvPr/>
        </p:nvPicPr>
        <p:blipFill rotWithShape="1">
          <a:blip r:embed="rId3">
            <a:alphaModFix/>
          </a:blip>
          <a:srcRect/>
          <a:stretch/>
        </p:blipFill>
        <p:spPr>
          <a:xfrm>
            <a:off x="156018" y="1060450"/>
            <a:ext cx="7894638" cy="1222375"/>
          </a:xfrm>
          <a:prstGeom prst="rect">
            <a:avLst/>
          </a:prstGeom>
          <a:noFill/>
          <a:ln>
            <a:noFill/>
          </a:ln>
        </p:spPr>
      </p:pic>
      <p:pic>
        <p:nvPicPr>
          <p:cNvPr id="156" name="Shape 156"/>
          <p:cNvPicPr preferRelativeResize="0"/>
          <p:nvPr/>
        </p:nvPicPr>
        <p:blipFill rotWithShape="1">
          <a:blip r:embed="rId4">
            <a:alphaModFix/>
          </a:blip>
          <a:srcRect/>
          <a:stretch/>
        </p:blipFill>
        <p:spPr>
          <a:xfrm>
            <a:off x="2501900" y="2029121"/>
            <a:ext cx="6896100" cy="4067100"/>
          </a:xfrm>
          <a:prstGeom prst="rect">
            <a:avLst/>
          </a:prstGeom>
          <a:noFill/>
          <a:ln w="9525" cap="flat" cmpd="sng">
            <a:solidFill>
              <a:schemeClr val="dk1"/>
            </a:solidFill>
            <a:prstDash val="solid"/>
            <a:miter lim="800000"/>
            <a:headEnd type="none" w="med" len="med"/>
            <a:tailEnd type="none" w="med" len="med"/>
          </a:ln>
        </p:spPr>
      </p:pic>
      <p:sp>
        <p:nvSpPr>
          <p:cNvPr id="157" name="Shape 157"/>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283879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17</a:t>
            </a:fld>
            <a:endParaRPr lang="en-US"/>
          </a:p>
        </p:txBody>
      </p:sp>
      <p:pic>
        <p:nvPicPr>
          <p:cNvPr id="164" name="Shape 164"/>
          <p:cNvPicPr preferRelativeResize="0"/>
          <p:nvPr/>
        </p:nvPicPr>
        <p:blipFill rotWithShape="1">
          <a:blip r:embed="rId3">
            <a:alphaModFix/>
          </a:blip>
          <a:srcRect/>
          <a:stretch/>
        </p:blipFill>
        <p:spPr>
          <a:xfrm>
            <a:off x="79782" y="1136650"/>
            <a:ext cx="8077199" cy="1222375"/>
          </a:xfrm>
          <a:prstGeom prst="rect">
            <a:avLst/>
          </a:prstGeom>
          <a:noFill/>
          <a:ln>
            <a:noFill/>
          </a:ln>
        </p:spPr>
      </p:pic>
      <p:sp>
        <p:nvSpPr>
          <p:cNvPr id="165" name="Shape 165"/>
          <p:cNvSpPr/>
          <p:nvPr/>
        </p:nvSpPr>
        <p:spPr>
          <a:xfrm>
            <a:off x="3078161" y="2720662"/>
            <a:ext cx="3154361"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dirty="0">
                <a:solidFill>
                  <a:srgbClr val="FFFFFF"/>
                </a:solidFill>
                <a:latin typeface="Arial"/>
                <a:ea typeface="Arial"/>
                <a:cs typeface="Arial"/>
                <a:sym typeface="Arial"/>
              </a:rPr>
              <a:t>Using SQL Syntax</a:t>
            </a:r>
          </a:p>
        </p:txBody>
      </p:sp>
      <p:sp>
        <p:nvSpPr>
          <p:cNvPr id="166" name="Shape 166"/>
          <p:cNvSpPr/>
          <p:nvPr/>
        </p:nvSpPr>
        <p:spPr>
          <a:xfrm>
            <a:off x="6686550" y="2729946"/>
            <a:ext cx="4572000" cy="646112"/>
          </a:xfrm>
          <a:prstGeom prst="rect">
            <a:avLst/>
          </a:prstGeom>
          <a:noFill/>
          <a:ln>
            <a:noFill/>
          </a:ln>
        </p:spPr>
        <p:txBody>
          <a:bodyPr wrap="square" lIns="91425" tIns="45700" rIns="91425" bIns="45700" anchor="t" anchorCtr="0">
            <a:noAutofit/>
          </a:bodyPr>
          <a:lstStyle/>
          <a:p>
            <a:pPr>
              <a:lnSpc>
                <a:spcPct val="90000"/>
              </a:lnSpc>
              <a:buClr>
                <a:schemeClr val="hlink"/>
              </a:buClr>
              <a:buSzPct val="25000"/>
            </a:pPr>
            <a:r>
              <a:rPr lang="en-US" sz="2200" dirty="0">
                <a:solidFill>
                  <a:schemeClr val="hlink"/>
                </a:solidFill>
                <a:latin typeface="Arial"/>
                <a:ea typeface="Arial"/>
                <a:cs typeface="Arial"/>
                <a:sym typeface="Arial"/>
              </a:rPr>
              <a:t>Run the following statement:</a:t>
            </a:r>
          </a:p>
          <a:p>
            <a:pPr>
              <a:lnSpc>
                <a:spcPct val="90000"/>
              </a:lnSpc>
              <a:buClr>
                <a:schemeClr val="hlink"/>
              </a:buClr>
              <a:buSzPct val="25000"/>
            </a:pPr>
            <a:r>
              <a:rPr lang="en-US" sz="2200" b="1" dirty="0">
                <a:solidFill>
                  <a:schemeClr val="hlink"/>
                </a:solidFill>
                <a:latin typeface="Arial"/>
                <a:ea typeface="Arial"/>
                <a:cs typeface="Arial"/>
                <a:sym typeface="Arial"/>
              </a:rPr>
              <a:t>CREATE ROLE &lt;ROLE_NAME&gt;;</a:t>
            </a:r>
          </a:p>
        </p:txBody>
      </p:sp>
      <p:pic>
        <p:nvPicPr>
          <p:cNvPr id="167" name="Shape 167"/>
          <p:cNvPicPr preferRelativeResize="0"/>
          <p:nvPr/>
        </p:nvPicPr>
        <p:blipFill rotWithShape="1">
          <a:blip r:embed="rId4">
            <a:alphaModFix/>
          </a:blip>
          <a:srcRect/>
          <a:stretch/>
        </p:blipFill>
        <p:spPr>
          <a:xfrm>
            <a:off x="2819400" y="3466843"/>
            <a:ext cx="8439150" cy="2105023"/>
          </a:xfrm>
          <a:prstGeom prst="rect">
            <a:avLst/>
          </a:prstGeom>
          <a:noFill/>
          <a:ln w="9525" cap="flat" cmpd="sng">
            <a:solidFill>
              <a:schemeClr val="dk1"/>
            </a:solidFill>
            <a:prstDash val="solid"/>
            <a:miter lim="800000"/>
            <a:headEnd type="none" w="med" len="med"/>
            <a:tailEnd type="none" w="med" len="med"/>
          </a:ln>
        </p:spPr>
      </p:pic>
      <p:sp>
        <p:nvSpPr>
          <p:cNvPr id="168" name="Shape 168"/>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175135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18</a:t>
            </a:fld>
            <a:endParaRPr lang="en-US"/>
          </a:p>
        </p:txBody>
      </p:sp>
      <p:pic>
        <p:nvPicPr>
          <p:cNvPr id="175" name="Shape 175"/>
          <p:cNvPicPr preferRelativeResize="0"/>
          <p:nvPr/>
        </p:nvPicPr>
        <p:blipFill rotWithShape="1">
          <a:blip r:embed="rId3">
            <a:alphaModFix/>
          </a:blip>
          <a:srcRect/>
          <a:stretch/>
        </p:blipFill>
        <p:spPr>
          <a:xfrm>
            <a:off x="1889125" y="960437"/>
            <a:ext cx="7845424" cy="1314448"/>
          </a:xfrm>
          <a:prstGeom prst="rect">
            <a:avLst/>
          </a:prstGeom>
          <a:noFill/>
          <a:ln>
            <a:noFill/>
          </a:ln>
        </p:spPr>
      </p:pic>
      <p:pic>
        <p:nvPicPr>
          <p:cNvPr id="176" name="Shape 176"/>
          <p:cNvPicPr preferRelativeResize="0"/>
          <p:nvPr/>
        </p:nvPicPr>
        <p:blipFill rotWithShape="1">
          <a:blip r:embed="rId4">
            <a:alphaModFix/>
          </a:blip>
          <a:srcRect/>
          <a:stretch/>
        </p:blipFill>
        <p:spPr>
          <a:xfrm>
            <a:off x="1731593" y="2697957"/>
            <a:ext cx="8160488" cy="3382962"/>
          </a:xfrm>
          <a:prstGeom prst="rect">
            <a:avLst/>
          </a:prstGeom>
          <a:noFill/>
          <a:ln>
            <a:noFill/>
          </a:ln>
        </p:spPr>
      </p:pic>
      <p:sp>
        <p:nvSpPr>
          <p:cNvPr id="177" name="Shape 177"/>
          <p:cNvSpPr/>
          <p:nvPr/>
        </p:nvSpPr>
        <p:spPr>
          <a:xfrm>
            <a:off x="3489214" y="2181222"/>
            <a:ext cx="3535362"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dirty="0">
                <a:solidFill>
                  <a:srgbClr val="FFFFFF"/>
                </a:solidFill>
                <a:latin typeface="Arial"/>
                <a:ea typeface="Arial"/>
                <a:cs typeface="Arial"/>
                <a:sym typeface="Arial"/>
              </a:rPr>
              <a:t>In SAP HANA Studio</a:t>
            </a:r>
          </a:p>
        </p:txBody>
      </p:sp>
      <p:sp>
        <p:nvSpPr>
          <p:cNvPr id="178" name="Shape 178"/>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17607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19</a:t>
            </a:fld>
            <a:endParaRPr lang="en-US"/>
          </a:p>
        </p:txBody>
      </p:sp>
      <p:pic>
        <p:nvPicPr>
          <p:cNvPr id="185" name="Shape 185"/>
          <p:cNvPicPr preferRelativeResize="0"/>
          <p:nvPr/>
        </p:nvPicPr>
        <p:blipFill rotWithShape="1">
          <a:blip r:embed="rId3">
            <a:alphaModFix/>
          </a:blip>
          <a:srcRect/>
          <a:stretch/>
        </p:blipFill>
        <p:spPr>
          <a:xfrm>
            <a:off x="1981200" y="1050926"/>
            <a:ext cx="7480298" cy="1222375"/>
          </a:xfrm>
          <a:prstGeom prst="rect">
            <a:avLst/>
          </a:prstGeom>
          <a:noFill/>
          <a:ln>
            <a:noFill/>
          </a:ln>
        </p:spPr>
      </p:pic>
      <p:sp>
        <p:nvSpPr>
          <p:cNvPr id="186" name="Shape 186"/>
          <p:cNvSpPr/>
          <p:nvPr/>
        </p:nvSpPr>
        <p:spPr>
          <a:xfrm>
            <a:off x="1828800" y="2057400"/>
            <a:ext cx="3809998"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a:solidFill>
                  <a:srgbClr val="FFFFFF"/>
                </a:solidFill>
                <a:latin typeface="Arial"/>
                <a:ea typeface="Arial"/>
                <a:cs typeface="Arial"/>
                <a:sym typeface="Arial"/>
              </a:rPr>
              <a:t>Using SQL Syntax</a:t>
            </a:r>
          </a:p>
        </p:txBody>
      </p:sp>
      <p:pic>
        <p:nvPicPr>
          <p:cNvPr id="187" name="Shape 187"/>
          <p:cNvPicPr preferRelativeResize="0"/>
          <p:nvPr/>
        </p:nvPicPr>
        <p:blipFill rotWithShape="1">
          <a:blip r:embed="rId4">
            <a:alphaModFix/>
          </a:blip>
          <a:srcRect/>
          <a:stretch/>
        </p:blipFill>
        <p:spPr>
          <a:xfrm>
            <a:off x="2743201" y="2667000"/>
            <a:ext cx="6362699" cy="3143248"/>
          </a:xfrm>
          <a:prstGeom prst="rect">
            <a:avLst/>
          </a:prstGeom>
          <a:noFill/>
          <a:ln>
            <a:noFill/>
          </a:ln>
        </p:spPr>
      </p:pic>
      <p:sp>
        <p:nvSpPr>
          <p:cNvPr id="188" name="Shape 188"/>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15041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3688-6796-4A8E-8EEC-85D1D8E89107}"/>
              </a:ext>
            </a:extLst>
          </p:cNvPr>
          <p:cNvSpPr>
            <a:spLocks noGrp="1"/>
          </p:cNvSpPr>
          <p:nvPr>
            <p:ph type="title"/>
          </p:nvPr>
        </p:nvSpPr>
        <p:spPr/>
        <p:txBody>
          <a:bodyPr/>
          <a:lstStyle/>
          <a:p>
            <a:pPr>
              <a:buClr>
                <a:schemeClr val="accent1"/>
              </a:buClr>
              <a:buSzPct val="25000"/>
            </a:pPr>
            <a:r>
              <a:rPr lang="en-US" dirty="0">
                <a:solidFill>
                  <a:schemeClr val="accent1"/>
                </a:solidFill>
                <a:latin typeface="Arial"/>
                <a:ea typeface="Arial"/>
                <a:cs typeface="Arial"/>
                <a:sym typeface="Arial"/>
              </a:rPr>
              <a:t>What is SAP HANA Security</a:t>
            </a:r>
          </a:p>
        </p:txBody>
      </p:sp>
      <p:sp>
        <p:nvSpPr>
          <p:cNvPr id="3" name="Content Placeholder 2">
            <a:extLst>
              <a:ext uri="{FF2B5EF4-FFF2-40B4-BE49-F238E27FC236}">
                <a16:creationId xmlns:a16="http://schemas.microsoft.com/office/drawing/2014/main" id="{B68B8F0D-E224-487B-AFBC-16C3BC2F70AB}"/>
              </a:ext>
            </a:extLst>
          </p:cNvPr>
          <p:cNvSpPr>
            <a:spLocks noGrp="1"/>
          </p:cNvSpPr>
          <p:nvPr>
            <p:ph idx="1"/>
          </p:nvPr>
        </p:nvSpPr>
        <p:spPr>
          <a:xfrm>
            <a:off x="289478" y="2355571"/>
            <a:ext cx="6247842" cy="3487480"/>
          </a:xfrm>
        </p:spPr>
        <p:txBody>
          <a:bodyPr/>
          <a:lstStyle/>
          <a:p>
            <a:pPr marL="0" indent="0" defTabSz="914400">
              <a:buClr>
                <a:srgbClr val="000000"/>
              </a:buClr>
              <a:buSzPct val="25000"/>
              <a:buNone/>
            </a:pPr>
            <a:r>
              <a:rPr lang="en-US" sz="1400" b="1" dirty="0"/>
              <a:t>Security Perspective in Different Implementation Scenarios</a:t>
            </a:r>
            <a:endParaRPr lang="en-IN" sz="1400" b="1" dirty="0">
              <a:solidFill>
                <a:srgbClr val="000000"/>
              </a:solidFill>
              <a:latin typeface="Arial"/>
              <a:cs typeface="Arial"/>
            </a:endParaRPr>
          </a:p>
          <a:p>
            <a:pPr marL="0" indent="0" defTabSz="914400">
              <a:buClr>
                <a:srgbClr val="000000"/>
              </a:buClr>
              <a:buSzPct val="25000"/>
              <a:buNone/>
            </a:pPr>
            <a:endParaRPr lang="en-IN" sz="1400" dirty="0">
              <a:solidFill>
                <a:srgbClr val="000000"/>
              </a:solidFill>
              <a:latin typeface="Arial"/>
              <a:cs typeface="Arial"/>
            </a:endParaRPr>
          </a:p>
          <a:p>
            <a:pPr marL="0" indent="0" defTabSz="914400">
              <a:buClr>
                <a:srgbClr val="000000"/>
              </a:buClr>
              <a:buSzPct val="25000"/>
              <a:buNone/>
            </a:pPr>
            <a:r>
              <a:rPr lang="en-IN" sz="1400" dirty="0">
                <a:solidFill>
                  <a:srgbClr val="000000"/>
                </a:solidFill>
                <a:latin typeface="Arial"/>
                <a:cs typeface="Arial"/>
              </a:rPr>
              <a:t>The way in which you implement SAP HANA determines what you need to consider from a </a:t>
            </a:r>
            <a:r>
              <a:rPr lang="en-US" sz="1400" dirty="0">
                <a:solidFill>
                  <a:srgbClr val="000000"/>
                </a:solidFill>
                <a:latin typeface="Arial"/>
                <a:cs typeface="Arial"/>
              </a:rPr>
              <a:t>security perspective.</a:t>
            </a:r>
          </a:p>
          <a:p>
            <a:pPr marL="0" indent="0" defTabSz="914400">
              <a:buClr>
                <a:srgbClr val="000000"/>
              </a:buClr>
              <a:buSzPct val="25000"/>
              <a:buNone/>
            </a:pPr>
            <a:endParaRPr lang="en-US" sz="1400" dirty="0">
              <a:solidFill>
                <a:srgbClr val="000000"/>
              </a:solidFill>
              <a:latin typeface="Arial"/>
              <a:cs typeface="Arial"/>
            </a:endParaRPr>
          </a:p>
          <a:p>
            <a:pPr marL="0" indent="0" defTabSz="914400">
              <a:buClr>
                <a:srgbClr val="000000"/>
              </a:buClr>
              <a:buSzPct val="25000"/>
              <a:buNone/>
            </a:pPr>
            <a:r>
              <a:rPr lang="en-IN" sz="1400" dirty="0">
                <a:solidFill>
                  <a:srgbClr val="000000"/>
                </a:solidFill>
                <a:latin typeface="Arial"/>
                <a:cs typeface="Arial"/>
              </a:rPr>
              <a:t>The following main SAP HANA scenarios are possible:</a:t>
            </a:r>
          </a:p>
          <a:p>
            <a:pPr defTabSz="914400">
              <a:buClr>
                <a:srgbClr val="000000"/>
              </a:buClr>
              <a:buSzPct val="25000"/>
            </a:pPr>
            <a:r>
              <a:rPr lang="en-IN" sz="1400" dirty="0">
                <a:solidFill>
                  <a:srgbClr val="000000"/>
                </a:solidFill>
                <a:latin typeface="Arial"/>
                <a:cs typeface="Arial"/>
              </a:rPr>
              <a:t>SAP HANA as a data mart for reporting and analytics</a:t>
            </a:r>
          </a:p>
          <a:p>
            <a:pPr defTabSz="914400">
              <a:buClr>
                <a:srgbClr val="000000"/>
              </a:buClr>
              <a:buSzPct val="25000"/>
            </a:pPr>
            <a:r>
              <a:rPr lang="en-IN" sz="1400" dirty="0">
                <a:solidFill>
                  <a:srgbClr val="000000"/>
                </a:solidFill>
                <a:latin typeface="Arial"/>
                <a:cs typeface="Arial"/>
              </a:rPr>
              <a:t>SAP HANA in a classic 3-tier architecture as the primary database, for example, in SAP NetWeaver Business Warehouse (SAP NetWeaver BW) or SAP Business </a:t>
            </a:r>
            <a:r>
              <a:rPr lang="en-US" sz="1400" dirty="0">
                <a:solidFill>
                  <a:srgbClr val="000000"/>
                </a:solidFill>
                <a:latin typeface="Arial"/>
                <a:cs typeface="Arial"/>
              </a:rPr>
              <a:t>Suite installations</a:t>
            </a:r>
          </a:p>
          <a:p>
            <a:pPr defTabSz="914400">
              <a:buClr>
                <a:srgbClr val="000000"/>
              </a:buClr>
              <a:buSzPct val="25000"/>
            </a:pPr>
            <a:r>
              <a:rPr lang="en-IN" sz="1400" dirty="0">
                <a:solidFill>
                  <a:srgbClr val="000000"/>
                </a:solidFill>
                <a:latin typeface="Arial"/>
                <a:cs typeface="Arial"/>
              </a:rPr>
              <a:t>SAP HANA as a platform for providing database and application services to native </a:t>
            </a:r>
            <a:r>
              <a:rPr lang="en-US" sz="1400" dirty="0">
                <a:solidFill>
                  <a:srgbClr val="000000"/>
                </a:solidFill>
                <a:latin typeface="Arial"/>
                <a:cs typeface="Arial"/>
              </a:rPr>
              <a:t>SAP HANA-based applications</a:t>
            </a:r>
          </a:p>
          <a:p>
            <a:pPr marL="0" indent="0">
              <a:buNone/>
            </a:pPr>
            <a:endParaRPr lang="en-US" sz="1400" dirty="0">
              <a:latin typeface="Arial" panose="020B0604020202020204" pitchFamily="34" charset="0"/>
              <a:cs typeface="Arial" panose="020B0604020202020204" pitchFamily="34" charset="0"/>
            </a:endParaRPr>
          </a:p>
        </p:txBody>
      </p:sp>
      <p:sp>
        <p:nvSpPr>
          <p:cNvPr id="5" name="Shape 78">
            <a:extLst>
              <a:ext uri="{FF2B5EF4-FFF2-40B4-BE49-F238E27FC236}">
                <a16:creationId xmlns:a16="http://schemas.microsoft.com/office/drawing/2014/main" id="{79C2541D-D34D-478A-909C-BB37022C7114}"/>
              </a:ext>
            </a:extLst>
          </p:cNvPr>
          <p:cNvSpPr txBox="1"/>
          <p:nvPr/>
        </p:nvSpPr>
        <p:spPr>
          <a:xfrm>
            <a:off x="363906" y="1373829"/>
            <a:ext cx="11501694" cy="848376"/>
          </a:xfrm>
          <a:prstGeom prst="rect">
            <a:avLst/>
          </a:prstGeom>
          <a:noFill/>
          <a:ln>
            <a:noFill/>
          </a:ln>
        </p:spPr>
        <p:txBody>
          <a:bodyPr wrap="square" lIns="91425" tIns="45700" rIns="91425" bIns="45700" anchor="t" anchorCtr="0">
            <a:noAutofit/>
          </a:bodyPr>
          <a:lstStyle/>
          <a:p>
            <a:pPr>
              <a:buClr>
                <a:srgbClr val="000000"/>
              </a:buClr>
              <a:buSzPct val="25000"/>
            </a:pPr>
            <a:r>
              <a:rPr lang="en-US" dirty="0">
                <a:solidFill>
                  <a:srgbClr val="000000"/>
                </a:solidFill>
                <a:latin typeface="Arial"/>
                <a:ea typeface="Arial"/>
                <a:cs typeface="Arial"/>
                <a:sym typeface="Arial"/>
              </a:rPr>
              <a:t>SAP HANA Security is protecting important data from unauthorized access and ensures that the standards and compliance meet as security standard adopted by the company.</a:t>
            </a:r>
          </a:p>
          <a:p>
            <a:pPr>
              <a:buClr>
                <a:srgbClr val="000000"/>
              </a:buClr>
            </a:pPr>
            <a:endParaRPr sz="1400" dirty="0">
              <a:solidFill>
                <a:srgbClr val="000000"/>
              </a:solidFill>
              <a:latin typeface="Arial"/>
              <a:ea typeface="Arial"/>
              <a:cs typeface="Arial"/>
              <a:sym typeface="Arial"/>
            </a:endParaRPr>
          </a:p>
        </p:txBody>
      </p:sp>
      <p:sp>
        <p:nvSpPr>
          <p:cNvPr id="6" name="Shape 79">
            <a:extLst>
              <a:ext uri="{FF2B5EF4-FFF2-40B4-BE49-F238E27FC236}">
                <a16:creationId xmlns:a16="http://schemas.microsoft.com/office/drawing/2014/main" id="{71EC04F4-ECB0-4920-A885-10E3BF8F4625}"/>
              </a:ext>
            </a:extLst>
          </p:cNvPr>
          <p:cNvSpPr txBox="1"/>
          <p:nvPr/>
        </p:nvSpPr>
        <p:spPr>
          <a:xfrm>
            <a:off x="6900097" y="2355572"/>
            <a:ext cx="5002425" cy="3487479"/>
          </a:xfrm>
          <a:prstGeom prst="rect">
            <a:avLst/>
          </a:prstGeom>
          <a:noFill/>
          <a:ln>
            <a:noFill/>
          </a:ln>
        </p:spPr>
        <p:txBody>
          <a:bodyPr wrap="square" lIns="91425" tIns="45700" rIns="91425" bIns="45700" anchor="t" anchorCtr="0">
            <a:noAutofit/>
          </a:bodyPr>
          <a:lstStyle/>
          <a:p>
            <a:pPr>
              <a:spcBef>
                <a:spcPct val="20000"/>
              </a:spcBef>
              <a:buClr>
                <a:srgbClr val="000000"/>
              </a:buClr>
              <a:buSzPct val="25000"/>
            </a:pPr>
            <a:r>
              <a:rPr lang="en-US" sz="1400" b="1" dirty="0">
                <a:solidFill>
                  <a:srgbClr val="000000"/>
                </a:solidFill>
                <a:latin typeface="Arial"/>
                <a:ea typeface="Verdana" pitchFamily="34" charset="0"/>
                <a:cs typeface="Arial"/>
                <a:sym typeface="Arial"/>
              </a:rPr>
              <a:t>SAP HANA Provide following security-related feature </a:t>
            </a:r>
          </a:p>
          <a:p>
            <a:pPr>
              <a:spcBef>
                <a:spcPct val="20000"/>
              </a:spcBef>
              <a:buClr>
                <a:srgbClr val="000000"/>
              </a:buClr>
              <a:buSzPct val="25000"/>
            </a:pPr>
            <a:endParaRPr sz="1400" dirty="0">
              <a:solidFill>
                <a:srgbClr val="000000"/>
              </a:solidFill>
              <a:latin typeface="Arial"/>
              <a:ea typeface="Verdana" pitchFamily="34" charset="0"/>
              <a:cs typeface="Arial"/>
              <a:sym typeface="Arial"/>
            </a:endParaRP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Authorization</a:t>
            </a: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Authentication</a:t>
            </a: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User and Role Management</a:t>
            </a: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Encryption of data in Network Layer</a:t>
            </a: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Encryption of data in Persistence Layer</a:t>
            </a:r>
          </a:p>
          <a:p>
            <a:pPr marL="285750" indent="-285750">
              <a:spcBef>
                <a:spcPct val="20000"/>
              </a:spcBef>
              <a:buClr>
                <a:srgbClr val="000000"/>
              </a:buClr>
              <a:buSzPct val="25000"/>
              <a:buFont typeface="Arial" panose="020B0604020202020204" pitchFamily="34" charset="0"/>
              <a:buChar char="•"/>
            </a:pPr>
            <a:r>
              <a:rPr lang="en-US" sz="1400" dirty="0">
                <a:solidFill>
                  <a:srgbClr val="000000"/>
                </a:solidFill>
                <a:latin typeface="Arial"/>
                <a:ea typeface="Verdana" pitchFamily="34" charset="0"/>
                <a:cs typeface="Arial"/>
                <a:sym typeface="Arial"/>
              </a:rPr>
              <a:t>Auditing</a:t>
            </a:r>
          </a:p>
          <a:p>
            <a:pPr>
              <a:buClr>
                <a:srgbClr val="000000"/>
              </a:buClr>
            </a:pPr>
            <a:endParaRPr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1358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20</a:t>
            </a:fld>
            <a:endParaRPr lang="en-US"/>
          </a:p>
        </p:txBody>
      </p:sp>
      <p:pic>
        <p:nvPicPr>
          <p:cNvPr id="195" name="Shape 195"/>
          <p:cNvPicPr preferRelativeResize="0"/>
          <p:nvPr/>
        </p:nvPicPr>
        <p:blipFill rotWithShape="1">
          <a:blip r:embed="rId3">
            <a:alphaModFix/>
          </a:blip>
          <a:srcRect/>
          <a:stretch/>
        </p:blipFill>
        <p:spPr>
          <a:xfrm>
            <a:off x="1889126" y="960438"/>
            <a:ext cx="7937499" cy="1404935"/>
          </a:xfrm>
          <a:prstGeom prst="rect">
            <a:avLst/>
          </a:prstGeom>
          <a:noFill/>
          <a:ln>
            <a:noFill/>
          </a:ln>
        </p:spPr>
      </p:pic>
      <p:sp>
        <p:nvSpPr>
          <p:cNvPr id="196" name="Shape 196"/>
          <p:cNvSpPr/>
          <p:nvPr/>
        </p:nvSpPr>
        <p:spPr>
          <a:xfrm>
            <a:off x="1828800" y="2074863"/>
            <a:ext cx="4267198"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a:solidFill>
                  <a:srgbClr val="FFFFFF"/>
                </a:solidFill>
                <a:latin typeface="Arial"/>
                <a:ea typeface="Arial"/>
                <a:cs typeface="Arial"/>
                <a:sym typeface="Arial"/>
              </a:rPr>
              <a:t>Using SAP HANA Studio</a:t>
            </a:r>
          </a:p>
        </p:txBody>
      </p:sp>
      <p:pic>
        <p:nvPicPr>
          <p:cNvPr id="197" name="Shape 197"/>
          <p:cNvPicPr preferRelativeResize="0"/>
          <p:nvPr/>
        </p:nvPicPr>
        <p:blipFill rotWithShape="1">
          <a:blip r:embed="rId4">
            <a:alphaModFix/>
          </a:blip>
          <a:srcRect/>
          <a:stretch/>
        </p:blipFill>
        <p:spPr>
          <a:xfrm>
            <a:off x="3078161" y="2598738"/>
            <a:ext cx="6635901" cy="3557513"/>
          </a:xfrm>
          <a:prstGeom prst="rect">
            <a:avLst/>
          </a:prstGeom>
          <a:noFill/>
          <a:ln w="9525" cap="flat" cmpd="sng">
            <a:solidFill>
              <a:schemeClr val="dk1"/>
            </a:solidFill>
            <a:prstDash val="solid"/>
            <a:miter lim="800000"/>
            <a:headEnd type="none" w="med" len="med"/>
            <a:tailEnd type="none" w="med" len="med"/>
          </a:ln>
        </p:spPr>
      </p:pic>
      <p:sp>
        <p:nvSpPr>
          <p:cNvPr id="198" name="Shape 198"/>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319626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21</a:t>
            </a:fld>
            <a:endParaRPr lang="en-US"/>
          </a:p>
        </p:txBody>
      </p:sp>
      <p:pic>
        <p:nvPicPr>
          <p:cNvPr id="205" name="Shape 205"/>
          <p:cNvPicPr preferRelativeResize="0"/>
          <p:nvPr/>
        </p:nvPicPr>
        <p:blipFill rotWithShape="1">
          <a:blip r:embed="rId3">
            <a:alphaModFix/>
          </a:blip>
          <a:srcRect/>
          <a:stretch/>
        </p:blipFill>
        <p:spPr>
          <a:xfrm>
            <a:off x="233844" y="1038227"/>
            <a:ext cx="7754937" cy="1314448"/>
          </a:xfrm>
          <a:prstGeom prst="rect">
            <a:avLst/>
          </a:prstGeom>
          <a:noFill/>
          <a:ln>
            <a:noFill/>
          </a:ln>
        </p:spPr>
      </p:pic>
      <p:sp>
        <p:nvSpPr>
          <p:cNvPr id="206" name="Shape 206"/>
          <p:cNvSpPr/>
          <p:nvPr/>
        </p:nvSpPr>
        <p:spPr>
          <a:xfrm>
            <a:off x="776105" y="2587502"/>
            <a:ext cx="4210565" cy="874453"/>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dirty="0">
                <a:solidFill>
                  <a:schemeClr val="dk1"/>
                </a:solidFill>
                <a:latin typeface="Arial"/>
                <a:ea typeface="Arial"/>
                <a:cs typeface="Arial"/>
                <a:sym typeface="Arial"/>
              </a:rPr>
              <a:t>Define the initial password (user/password) </a:t>
            </a:r>
          </a:p>
          <a:p>
            <a:pPr>
              <a:lnSpc>
                <a:spcPct val="90000"/>
              </a:lnSpc>
              <a:buClr>
                <a:schemeClr val="dk1"/>
              </a:buClr>
              <a:buSzPct val="25000"/>
            </a:pPr>
            <a:r>
              <a:rPr lang="en-US" sz="1600" dirty="0">
                <a:solidFill>
                  <a:schemeClr val="dk1"/>
                </a:solidFill>
                <a:latin typeface="Arial"/>
                <a:ea typeface="Arial"/>
                <a:cs typeface="Arial"/>
                <a:sym typeface="Arial"/>
              </a:rPr>
              <a:t>Or define the external User ID (e.g. Kerberos) - SSO</a:t>
            </a:r>
          </a:p>
        </p:txBody>
      </p:sp>
      <p:sp>
        <p:nvSpPr>
          <p:cNvPr id="209" name="Shape 209"/>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pic>
        <p:nvPicPr>
          <p:cNvPr id="2" name="Picture 1">
            <a:extLst>
              <a:ext uri="{FF2B5EF4-FFF2-40B4-BE49-F238E27FC236}">
                <a16:creationId xmlns:a16="http://schemas.microsoft.com/office/drawing/2014/main" id="{D440D685-0872-4A42-879E-67CBDC0B7A2B}"/>
              </a:ext>
            </a:extLst>
          </p:cNvPr>
          <p:cNvPicPr>
            <a:picLocks noChangeAspect="1"/>
          </p:cNvPicPr>
          <p:nvPr/>
        </p:nvPicPr>
        <p:blipFill>
          <a:blip r:embed="rId4"/>
          <a:stretch>
            <a:fillRect/>
          </a:stretch>
        </p:blipFill>
        <p:spPr>
          <a:xfrm>
            <a:off x="5843624" y="2208989"/>
            <a:ext cx="5731412" cy="3854126"/>
          </a:xfrm>
          <a:prstGeom prst="rect">
            <a:avLst/>
          </a:prstGeom>
        </p:spPr>
      </p:pic>
    </p:spTree>
    <p:extLst>
      <p:ext uri="{BB962C8B-B14F-4D97-AF65-F5344CB8AC3E}">
        <p14:creationId xmlns:p14="http://schemas.microsoft.com/office/powerpoint/2010/main" val="322061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ftr" idx="11"/>
          </p:nvPr>
        </p:nvSpPr>
        <p:spPr>
          <a:xfrm>
            <a:off x="4632325" y="6537326"/>
            <a:ext cx="2895600" cy="320675"/>
          </a:xfrm>
          <a:prstGeom prst="rect">
            <a:avLst/>
          </a:prstGeom>
          <a:noFill/>
          <a:ln>
            <a:noFill/>
          </a:ln>
        </p:spPr>
        <p:txBody>
          <a:bodyPr wrap="square" lIns="91425" tIns="45700" rIns="91425" bIns="45700" anchor="t" anchorCtr="0">
            <a:noAutofit/>
          </a:bodyPr>
          <a:lstStyle/>
          <a:p>
            <a:pPr algn="ctr">
              <a:buClr>
                <a:schemeClr val="dk1"/>
              </a:buClr>
              <a:buSzPct val="25000"/>
            </a:pPr>
            <a:r>
              <a:rPr lang="en-US" sz="1000">
                <a:solidFill>
                  <a:schemeClr val="dk1"/>
                </a:solidFill>
                <a:latin typeface="Arial"/>
                <a:ea typeface="Arial"/>
                <a:cs typeface="Arial"/>
                <a:sym typeface="Arial"/>
              </a:rPr>
              <a:t> </a:t>
            </a:r>
          </a:p>
        </p:txBody>
      </p:sp>
      <p:sp>
        <p:nvSpPr>
          <p:cNvPr id="436" name="Shape 43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22</a:t>
            </a:fld>
            <a:endParaRPr lang="en-US"/>
          </a:p>
        </p:txBody>
      </p:sp>
      <p:sp>
        <p:nvSpPr>
          <p:cNvPr id="437" name="Shape 437"/>
          <p:cNvSpPr txBox="1">
            <a:spLocks noGrp="1"/>
          </p:cNvSpPr>
          <p:nvPr>
            <p:ph type="body" idx="1"/>
          </p:nvPr>
        </p:nvSpPr>
        <p:spPr>
          <a:xfrm>
            <a:off x="1706563" y="1600200"/>
            <a:ext cx="8686800" cy="1554162"/>
          </a:xfrm>
          <a:prstGeom prst="rect">
            <a:avLst/>
          </a:prstGeom>
          <a:noFill/>
          <a:ln>
            <a:noFill/>
          </a:ln>
        </p:spPr>
        <p:txBody>
          <a:bodyPr vert="horz" wrap="square" lIns="91425" tIns="45700" rIns="91425" bIns="45700" rtlCol="0" anchor="t" anchorCtr="0">
            <a:noAutofit/>
          </a:bodyPr>
          <a:lstStyle/>
          <a:p>
            <a:pPr marL="173038" indent="-173038">
              <a:lnSpc>
                <a:spcPct val="80000"/>
              </a:lnSpc>
              <a:spcBef>
                <a:spcPts val="0"/>
              </a:spcBef>
              <a:buClr>
                <a:schemeClr val="dk1"/>
              </a:buClr>
              <a:buSzPct val="100000"/>
              <a:buFont typeface="Noto Sans Symbols"/>
              <a:buChar char="✓"/>
            </a:pPr>
            <a:r>
              <a:rPr lang="en-US" sz="1600">
                <a:solidFill>
                  <a:schemeClr val="dk1"/>
                </a:solidFill>
                <a:latin typeface="Arial"/>
                <a:ea typeface="Arial"/>
                <a:cs typeface="Arial"/>
                <a:sym typeface="Arial"/>
              </a:rPr>
              <a:t>SAP HANA supports the Kerberos protocol for single sign-on. It has been tested with Windows Active</a:t>
            </a:r>
          </a:p>
          <a:p>
            <a:pPr marL="173038" indent="-173038">
              <a:lnSpc>
                <a:spcPct val="80000"/>
              </a:lnSpc>
              <a:spcBef>
                <a:spcPts val="800"/>
              </a:spcBef>
              <a:buClr>
                <a:schemeClr val="dk1"/>
              </a:buClr>
              <a:buSzPct val="100000"/>
              <a:buFont typeface="Noto Sans Symbols"/>
              <a:buChar char="✓"/>
            </a:pPr>
            <a:r>
              <a:rPr lang="en-US" sz="1600">
                <a:solidFill>
                  <a:schemeClr val="dk1"/>
                </a:solidFill>
                <a:latin typeface="Arial"/>
                <a:ea typeface="Arial"/>
                <a:cs typeface="Arial"/>
                <a:sym typeface="Arial"/>
              </a:rPr>
              <a:t>Directory Domain Kerberos implementation and MIT Kerberos network authentication protocol. The</a:t>
            </a:r>
          </a:p>
          <a:p>
            <a:pPr marL="173038" indent="-173038">
              <a:lnSpc>
                <a:spcPct val="80000"/>
              </a:lnSpc>
              <a:spcBef>
                <a:spcPts val="800"/>
              </a:spcBef>
              <a:buClr>
                <a:schemeClr val="dk1"/>
              </a:buClr>
              <a:buSzPct val="100000"/>
              <a:buFont typeface="Noto Sans Symbols"/>
              <a:buChar char="✓"/>
            </a:pPr>
            <a:r>
              <a:rPr lang="en-US" sz="1600">
                <a:solidFill>
                  <a:schemeClr val="dk1"/>
                </a:solidFill>
                <a:latin typeface="Arial"/>
                <a:ea typeface="Arial"/>
                <a:cs typeface="Arial"/>
                <a:sym typeface="Arial"/>
              </a:rPr>
              <a:t>ODBC database client and the JDBC database client support Kerberos.</a:t>
            </a:r>
          </a:p>
        </p:txBody>
      </p:sp>
      <p:sp>
        <p:nvSpPr>
          <p:cNvPr id="438" name="Shape 438"/>
          <p:cNvSpPr/>
          <p:nvPr/>
        </p:nvSpPr>
        <p:spPr>
          <a:xfrm>
            <a:off x="1877167" y="3235017"/>
            <a:ext cx="8371868" cy="2756021"/>
          </a:xfrm>
          <a:prstGeom prst="rect">
            <a:avLst/>
          </a:prstGeom>
          <a:gradFill>
            <a:gsLst>
              <a:gs pos="0">
                <a:srgbClr val="838AC1"/>
              </a:gs>
              <a:gs pos="80000">
                <a:srgbClr val="ADB5FD"/>
              </a:gs>
              <a:gs pos="100000">
                <a:srgbClr val="ADB5FF"/>
              </a:gs>
            </a:gsLst>
            <a:lin ang="16200000" scaled="0"/>
          </a:gradFill>
          <a:ln>
            <a:noFill/>
          </a:ln>
          <a:effectLst>
            <a:outerShdw blurRad="39999" dist="23000" dir="5400000" rotWithShape="0">
              <a:srgbClr val="000000">
                <a:alpha val="34509"/>
              </a:srgbClr>
            </a:outerShdw>
          </a:effectLst>
        </p:spPr>
        <p:txBody>
          <a:bodyPr wrap="square" lIns="91425" tIns="45700" rIns="91425" bIns="45700" anchor="t" anchorCtr="0">
            <a:noAutofit/>
          </a:bodyPr>
          <a:lstStyle/>
          <a:p>
            <a:pPr marL="419100" indent="-419100">
              <a:lnSpc>
                <a:spcPct val="90000"/>
              </a:lnSpc>
              <a:buClr>
                <a:srgbClr val="595959"/>
              </a:buClr>
              <a:buSzPct val="25000"/>
            </a:pPr>
            <a:r>
              <a:rPr lang="en-US" sz="1500" i="1">
                <a:solidFill>
                  <a:srgbClr val="595959"/>
                </a:solidFill>
                <a:latin typeface="Arial"/>
                <a:ea typeface="Arial"/>
                <a:cs typeface="Arial"/>
                <a:sym typeface="Arial"/>
              </a:rPr>
              <a:t>To implement this, you need to install the MIT Kerberos client software on the host of the SAP HANA database. Once installation is complete, configure Kerberos as follows:</a:t>
            </a:r>
          </a:p>
          <a:p>
            <a:pPr marL="419100" indent="-419100">
              <a:lnSpc>
                <a:spcPct val="90000"/>
              </a:lnSpc>
              <a:buClr>
                <a:srgbClr val="000000"/>
              </a:buClr>
            </a:pPr>
            <a:endParaRPr sz="1500" i="1">
              <a:solidFill>
                <a:srgbClr val="595959"/>
              </a:solidFill>
              <a:latin typeface="Arial"/>
              <a:ea typeface="Arial"/>
              <a:cs typeface="Arial"/>
              <a:sym typeface="Arial"/>
            </a:endParaRPr>
          </a:p>
          <a:p>
            <a:pPr marL="419100" indent="-419100">
              <a:lnSpc>
                <a:spcPct val="90000"/>
              </a:lnSpc>
              <a:buClr>
                <a:srgbClr val="595959"/>
              </a:buClr>
              <a:buSzPct val="100000"/>
              <a:buFont typeface="Arial"/>
              <a:buAutoNum type="arabicPeriod"/>
            </a:pPr>
            <a:r>
              <a:rPr lang="en-US" sz="1500" b="1" i="1">
                <a:solidFill>
                  <a:srgbClr val="595959"/>
                </a:solidFill>
                <a:latin typeface="Arial"/>
                <a:ea typeface="Arial"/>
                <a:cs typeface="Arial"/>
                <a:sym typeface="Arial"/>
              </a:rPr>
              <a:t>Create a user that serves as the service user for the SAP HANA database.</a:t>
            </a:r>
          </a:p>
          <a:p>
            <a:pPr marL="419100" indent="-419100">
              <a:lnSpc>
                <a:spcPct val="90000"/>
              </a:lnSpc>
              <a:buClr>
                <a:schemeClr val="lt1"/>
              </a:buClr>
            </a:pPr>
            <a:endParaRPr sz="1500" b="1" i="1">
              <a:solidFill>
                <a:srgbClr val="595959"/>
              </a:solidFill>
              <a:latin typeface="Arial"/>
              <a:ea typeface="Arial"/>
              <a:cs typeface="Arial"/>
              <a:sym typeface="Arial"/>
            </a:endParaRPr>
          </a:p>
          <a:p>
            <a:pPr marL="419100" indent="-419100">
              <a:lnSpc>
                <a:spcPct val="90000"/>
              </a:lnSpc>
              <a:buClr>
                <a:srgbClr val="595959"/>
              </a:buClr>
              <a:buSzPct val="25000"/>
            </a:pPr>
            <a:r>
              <a:rPr lang="en-US" sz="1500" b="1" i="1">
                <a:solidFill>
                  <a:srgbClr val="595959"/>
                </a:solidFill>
                <a:latin typeface="Arial"/>
                <a:ea typeface="Arial"/>
                <a:cs typeface="Arial"/>
                <a:sym typeface="Arial"/>
              </a:rPr>
              <a:t>2.     For this user, create one service principal name (SPN) for each host of the system.</a:t>
            </a:r>
          </a:p>
          <a:p>
            <a:pPr marL="419100" indent="-419100">
              <a:lnSpc>
                <a:spcPct val="90000"/>
              </a:lnSpc>
              <a:buClr>
                <a:srgbClr val="595959"/>
              </a:buClr>
              <a:buSzPct val="25000"/>
            </a:pPr>
            <a:r>
              <a:rPr lang="en-US" sz="1500" i="1">
                <a:solidFill>
                  <a:srgbClr val="595959"/>
                </a:solidFill>
                <a:latin typeface="Arial"/>
                <a:ea typeface="Arial"/>
                <a:cs typeface="Arial"/>
                <a:sym typeface="Arial"/>
              </a:rPr>
              <a:t>        The SPN needs to have the following syntax:</a:t>
            </a:r>
          </a:p>
          <a:p>
            <a:pPr marL="419100" indent="-419100">
              <a:lnSpc>
                <a:spcPct val="90000"/>
              </a:lnSpc>
              <a:buClr>
                <a:srgbClr val="595959"/>
              </a:buClr>
              <a:buSzPct val="25000"/>
            </a:pPr>
            <a:r>
              <a:rPr lang="en-US" sz="1500" i="1">
                <a:solidFill>
                  <a:srgbClr val="595959"/>
                </a:solidFill>
                <a:latin typeface="Arial"/>
                <a:ea typeface="Arial"/>
                <a:cs typeface="Arial"/>
                <a:sym typeface="Arial"/>
              </a:rPr>
              <a:t>               hdb/&lt;domain_name&gt;@Kerberos realm name</a:t>
            </a:r>
          </a:p>
          <a:p>
            <a:pPr marL="419100" indent="-419100">
              <a:lnSpc>
                <a:spcPct val="90000"/>
              </a:lnSpc>
              <a:buClr>
                <a:srgbClr val="595959"/>
              </a:buClr>
              <a:buSzPct val="25000"/>
            </a:pPr>
            <a:r>
              <a:rPr lang="en-US" sz="1500" i="1">
                <a:solidFill>
                  <a:srgbClr val="595959"/>
                </a:solidFill>
                <a:latin typeface="Arial"/>
                <a:ea typeface="Arial"/>
                <a:cs typeface="Arial"/>
                <a:sym typeface="Arial"/>
              </a:rPr>
              <a:t>              where &lt;domain_name&gt; is the fully qualified domain name of the host.</a:t>
            </a:r>
          </a:p>
          <a:p>
            <a:pPr marL="419100" indent="-419100">
              <a:lnSpc>
                <a:spcPct val="90000"/>
              </a:lnSpc>
              <a:buClr>
                <a:srgbClr val="000000"/>
              </a:buClr>
            </a:pPr>
            <a:endParaRPr sz="1500" i="1">
              <a:solidFill>
                <a:srgbClr val="595959"/>
              </a:solidFill>
              <a:latin typeface="Arial"/>
              <a:ea typeface="Arial"/>
              <a:cs typeface="Arial"/>
              <a:sym typeface="Arial"/>
            </a:endParaRPr>
          </a:p>
          <a:p>
            <a:pPr marL="419100" indent="-419100">
              <a:lnSpc>
                <a:spcPct val="90000"/>
              </a:lnSpc>
              <a:buClr>
                <a:srgbClr val="595959"/>
              </a:buClr>
              <a:buSzPct val="25000"/>
            </a:pPr>
            <a:r>
              <a:rPr lang="en-US" sz="1500" b="1" i="1">
                <a:solidFill>
                  <a:srgbClr val="595959"/>
                </a:solidFill>
                <a:latin typeface="Arial"/>
                <a:ea typeface="Arial"/>
                <a:cs typeface="Arial"/>
                <a:sym typeface="Arial"/>
              </a:rPr>
              <a:t>3.     Export each of the SPNs created into a separate file.</a:t>
            </a:r>
          </a:p>
          <a:p>
            <a:pPr marL="419100" indent="-419100">
              <a:lnSpc>
                <a:spcPct val="90000"/>
              </a:lnSpc>
              <a:buClr>
                <a:srgbClr val="000000"/>
              </a:buClr>
            </a:pPr>
            <a:endParaRPr sz="1500" b="1" i="1">
              <a:solidFill>
                <a:srgbClr val="595959"/>
              </a:solidFill>
              <a:latin typeface="Arial"/>
              <a:ea typeface="Arial"/>
              <a:cs typeface="Arial"/>
              <a:sym typeface="Arial"/>
            </a:endParaRPr>
          </a:p>
          <a:p>
            <a:pPr marL="419100" indent="-419100">
              <a:lnSpc>
                <a:spcPct val="90000"/>
              </a:lnSpc>
              <a:buClr>
                <a:srgbClr val="595959"/>
              </a:buClr>
              <a:buSzPct val="25000"/>
            </a:pPr>
            <a:r>
              <a:rPr lang="en-US" sz="1500" b="1" i="1">
                <a:solidFill>
                  <a:srgbClr val="595959"/>
                </a:solidFill>
                <a:latin typeface="Arial"/>
                <a:ea typeface="Arial"/>
                <a:cs typeface="Arial"/>
                <a:sym typeface="Arial"/>
              </a:rPr>
              <a:t>4.     Import the SPNs in each of the files to the respective host.</a:t>
            </a:r>
          </a:p>
        </p:txBody>
      </p:sp>
      <p:sp>
        <p:nvSpPr>
          <p:cNvPr id="439" name="Shape 439"/>
          <p:cNvSpPr/>
          <p:nvPr/>
        </p:nvSpPr>
        <p:spPr>
          <a:xfrm>
            <a:off x="1797051" y="684212"/>
            <a:ext cx="666232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Integration to Single Sign on Environments</a:t>
            </a:r>
          </a:p>
        </p:txBody>
      </p:sp>
    </p:spTree>
    <p:extLst>
      <p:ext uri="{BB962C8B-B14F-4D97-AF65-F5344CB8AC3E}">
        <p14:creationId xmlns:p14="http://schemas.microsoft.com/office/powerpoint/2010/main" val="32552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23</a:t>
            </a:fld>
            <a:endParaRPr lang="en-US"/>
          </a:p>
        </p:txBody>
      </p:sp>
      <p:sp>
        <p:nvSpPr>
          <p:cNvPr id="445" name="Shape 445"/>
          <p:cNvSpPr txBox="1">
            <a:spLocks noGrp="1"/>
          </p:cNvSpPr>
          <p:nvPr>
            <p:ph type="body" idx="1"/>
          </p:nvPr>
        </p:nvSpPr>
        <p:spPr>
          <a:xfrm>
            <a:off x="1706563" y="1508125"/>
            <a:ext cx="8686800" cy="2286000"/>
          </a:xfrm>
          <a:prstGeom prst="rect">
            <a:avLst/>
          </a:prstGeom>
          <a:noFill/>
          <a:ln>
            <a:noFill/>
          </a:ln>
        </p:spPr>
        <p:txBody>
          <a:bodyPr vert="horz" wrap="square" lIns="91425" tIns="45700" rIns="91425" bIns="45700" rtlCol="0" anchor="t" anchorCtr="0">
            <a:noAutofit/>
          </a:bodyPr>
          <a:lstStyle/>
          <a:p>
            <a:pPr marL="173038" indent="-173038">
              <a:lnSpc>
                <a:spcPct val="90000"/>
              </a:lnSpc>
              <a:spcBef>
                <a:spcPts val="0"/>
              </a:spcBef>
              <a:buClr>
                <a:schemeClr val="dk1"/>
              </a:buClr>
              <a:buSzPct val="100000"/>
              <a:buFont typeface="Noto Sans Symbols"/>
              <a:buChar char="✓"/>
            </a:pPr>
            <a:r>
              <a:rPr lang="en-US" sz="1700" dirty="0">
                <a:solidFill>
                  <a:schemeClr val="dk1"/>
                </a:solidFill>
                <a:latin typeface="Arial"/>
                <a:ea typeface="Arial"/>
                <a:cs typeface="Arial"/>
                <a:sym typeface="Arial"/>
              </a:rPr>
              <a:t>The users stored in the Microsoft Active Directory or the MIT Kerberos Key Distribution Center can be mapped to database users in the SAP HANA database. For this purpose, specify the user principal name (UPN) as the external ID when creating the database user.</a:t>
            </a:r>
          </a:p>
          <a:p>
            <a:pPr marL="173038" indent="-173038">
              <a:lnSpc>
                <a:spcPct val="90000"/>
              </a:lnSpc>
              <a:spcBef>
                <a:spcPts val="850"/>
              </a:spcBef>
              <a:buClr>
                <a:schemeClr val="dk1"/>
              </a:buClr>
              <a:buSzPct val="100000"/>
              <a:buFont typeface="Noto Sans Symbols"/>
              <a:buChar char="✓"/>
            </a:pPr>
            <a:r>
              <a:rPr lang="en-US" sz="1700" dirty="0">
                <a:solidFill>
                  <a:schemeClr val="dk1"/>
                </a:solidFill>
                <a:latin typeface="Arial"/>
                <a:ea typeface="Arial"/>
                <a:cs typeface="Arial"/>
                <a:sym typeface="Arial"/>
              </a:rPr>
              <a:t>To map the Kerberos-enabled provisioning mechanism to the SAP HANA database, do the following:</a:t>
            </a:r>
          </a:p>
        </p:txBody>
      </p:sp>
      <p:sp>
        <p:nvSpPr>
          <p:cNvPr id="446" name="Shape 446"/>
          <p:cNvSpPr/>
          <p:nvPr/>
        </p:nvSpPr>
        <p:spPr>
          <a:xfrm>
            <a:off x="1887538" y="684212"/>
            <a:ext cx="8344365"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Integration to Single Sign on Environments	…Continued</a:t>
            </a:r>
          </a:p>
        </p:txBody>
      </p:sp>
      <p:sp>
        <p:nvSpPr>
          <p:cNvPr id="447" name="Shape 447"/>
          <p:cNvSpPr txBox="1"/>
          <p:nvPr/>
        </p:nvSpPr>
        <p:spPr>
          <a:xfrm>
            <a:off x="2241109" y="3305657"/>
            <a:ext cx="7406558" cy="2377414"/>
          </a:xfrm>
          <a:prstGeom prst="rect">
            <a:avLst/>
          </a:prstGeom>
          <a:gradFill>
            <a:gsLst>
              <a:gs pos="0">
                <a:srgbClr val="838AC1"/>
              </a:gs>
              <a:gs pos="80000">
                <a:srgbClr val="ADB5FD"/>
              </a:gs>
              <a:gs pos="100000">
                <a:srgbClr val="ADB5FF"/>
              </a:gs>
            </a:gsLst>
            <a:lin ang="16200000" scaled="0"/>
          </a:gradFill>
          <a:ln>
            <a:noFill/>
          </a:ln>
          <a:effectLst>
            <a:outerShdw blurRad="39999" dist="23000" dir="5400000" rotWithShape="0">
              <a:srgbClr val="000000">
                <a:alpha val="34509"/>
              </a:srgbClr>
            </a:outerShdw>
          </a:effectLst>
        </p:spPr>
        <p:txBody>
          <a:bodyPr wrap="square" lIns="91425" tIns="45700" rIns="91425" bIns="45700" anchor="t" anchorCtr="0">
            <a:noAutofit/>
          </a:bodyPr>
          <a:lstStyle/>
          <a:p>
            <a:pPr marL="173038" indent="-173038">
              <a:lnSpc>
                <a:spcPct val="80000"/>
              </a:lnSpc>
              <a:buClr>
                <a:schemeClr val="dk1"/>
              </a:buClr>
              <a:buSzPct val="100000"/>
              <a:buFont typeface="Noto Sans Symbols"/>
              <a:buChar char="▪"/>
            </a:pPr>
            <a:r>
              <a:rPr lang="en-US" sz="1400" dirty="0">
                <a:solidFill>
                  <a:schemeClr val="dk1"/>
                </a:solidFill>
                <a:latin typeface="Arial"/>
                <a:ea typeface="Arial"/>
                <a:cs typeface="Arial"/>
                <a:sym typeface="Arial"/>
              </a:rPr>
              <a:t>Launch SAP HANA studio.</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In the navigator, select Catalog &gt; Authorization.</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From the context menu, select New &gt; User.</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In the "User Name" field, enter the user name.</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In the "Authentication" section, choose External and enter the external ID specified in the Microsoft</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Active Directory or the MIT Kerberos Key Distribution Center for the user.</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Alternatively, you can create the user with the following SQL command:</a:t>
            </a:r>
          </a:p>
          <a:p>
            <a:pPr marL="173038" indent="-173038">
              <a:lnSpc>
                <a:spcPct val="80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CREATE USER &lt;username&gt; IDENTIFIED EXTERNALLY AS '&lt;external ID&gt;'</a:t>
            </a:r>
          </a:p>
        </p:txBody>
      </p:sp>
    </p:spTree>
    <p:extLst>
      <p:ext uri="{BB962C8B-B14F-4D97-AF65-F5344CB8AC3E}">
        <p14:creationId xmlns:p14="http://schemas.microsoft.com/office/powerpoint/2010/main" val="60048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24</a:t>
            </a:fld>
            <a:endParaRPr lang="en-US"/>
          </a:p>
        </p:txBody>
      </p:sp>
      <p:sp>
        <p:nvSpPr>
          <p:cNvPr id="454" name="Shape 454"/>
          <p:cNvSpPr txBox="1">
            <a:spLocks noGrp="1"/>
          </p:cNvSpPr>
          <p:nvPr>
            <p:ph type="body" idx="1"/>
          </p:nvPr>
        </p:nvSpPr>
        <p:spPr>
          <a:xfrm>
            <a:off x="1706563" y="1508126"/>
            <a:ext cx="8686800" cy="1646237"/>
          </a:xfrm>
          <a:prstGeom prst="rect">
            <a:avLst/>
          </a:prstGeom>
          <a:noFill/>
          <a:ln>
            <a:noFill/>
          </a:ln>
        </p:spPr>
        <p:txBody>
          <a:bodyPr vert="horz" wrap="square" lIns="91425" tIns="45700" rIns="91425" bIns="45700" rtlCol="0" anchor="t" anchorCtr="0">
            <a:noAutofit/>
          </a:bodyPr>
          <a:lstStyle/>
          <a:p>
            <a:pPr marL="173038" indent="-173038">
              <a:lnSpc>
                <a:spcPct val="90000"/>
              </a:lnSpc>
              <a:spcBef>
                <a:spcPts val="0"/>
              </a:spcBef>
              <a:buClr>
                <a:schemeClr val="dk1"/>
              </a:buClr>
              <a:buSzPct val="100000"/>
              <a:buFont typeface="Noto Sans Symbols"/>
              <a:buChar char="▪"/>
            </a:pPr>
            <a:r>
              <a:rPr lang="en-US" sz="1600" dirty="0">
                <a:solidFill>
                  <a:schemeClr val="dk1"/>
                </a:solidFill>
                <a:latin typeface="Arial"/>
                <a:ea typeface="Arial"/>
                <a:cs typeface="Arial"/>
                <a:sym typeface="Arial"/>
              </a:rPr>
              <a:t>Security Assertion Markup Language (SAML) is supported by HANA as an additional Authentication mechanism besides the usual username\password and Kerberos.</a:t>
            </a:r>
          </a:p>
          <a:p>
            <a:pPr marL="173038" indent="-1730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The main purpose of SAML for SAP HANA is to support scenarios where clients are not directly connected to SAP HANA but to a middle tier application server (like the XS Engine) that runs an HTTP server.</a:t>
            </a:r>
          </a:p>
          <a:p>
            <a:pPr marL="173038" indent="-173038">
              <a:lnSpc>
                <a:spcPct val="90000"/>
              </a:lnSpc>
              <a:spcBef>
                <a:spcPts val="800"/>
              </a:spcBef>
              <a:buClr>
                <a:schemeClr val="dk1"/>
              </a:buClr>
              <a:buSzPct val="25000"/>
              <a:buNone/>
            </a:pPr>
            <a:endParaRPr sz="1600" dirty="0">
              <a:solidFill>
                <a:schemeClr val="dk1"/>
              </a:solidFill>
              <a:latin typeface="Arial"/>
              <a:ea typeface="Arial"/>
              <a:cs typeface="Arial"/>
              <a:sym typeface="Arial"/>
            </a:endParaRPr>
          </a:p>
        </p:txBody>
      </p:sp>
      <p:sp>
        <p:nvSpPr>
          <p:cNvPr id="455" name="Shape 455"/>
          <p:cNvSpPr/>
          <p:nvPr/>
        </p:nvSpPr>
        <p:spPr>
          <a:xfrm>
            <a:off x="1797051" y="684212"/>
            <a:ext cx="496013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&amp; SAML Authentication</a:t>
            </a:r>
          </a:p>
        </p:txBody>
      </p:sp>
      <p:sp>
        <p:nvSpPr>
          <p:cNvPr id="456" name="Shape 456"/>
          <p:cNvSpPr txBox="1"/>
          <p:nvPr/>
        </p:nvSpPr>
        <p:spPr>
          <a:xfrm>
            <a:off x="1971828" y="3160866"/>
            <a:ext cx="7824095" cy="2645060"/>
          </a:xfrm>
          <a:prstGeom prst="rect">
            <a:avLst/>
          </a:prstGeom>
          <a:gradFill>
            <a:gsLst>
              <a:gs pos="0">
                <a:srgbClr val="838AC1"/>
              </a:gs>
              <a:gs pos="80000">
                <a:srgbClr val="ADB5FD"/>
              </a:gs>
              <a:gs pos="100000">
                <a:srgbClr val="ADB5FF"/>
              </a:gs>
            </a:gsLst>
            <a:lin ang="16200000" scaled="0"/>
          </a:gradFill>
          <a:ln>
            <a:noFill/>
          </a:ln>
          <a:effectLst>
            <a:outerShdw blurRad="39999" dist="23000" dir="5400000" rotWithShape="0">
              <a:srgbClr val="000000">
                <a:alpha val="34509"/>
              </a:srgbClr>
            </a:outerShdw>
          </a:effectLst>
        </p:spPr>
        <p:txBody>
          <a:bodyPr wrap="square" lIns="91425" tIns="45700" rIns="91425" bIns="45700" anchor="t" anchorCtr="0">
            <a:noAutofit/>
          </a:bodyPr>
          <a:lstStyle/>
          <a:p>
            <a:pPr>
              <a:lnSpc>
                <a:spcPct val="90000"/>
              </a:lnSpc>
              <a:buClr>
                <a:schemeClr val="dk1"/>
              </a:buClr>
              <a:buSzPct val="25000"/>
            </a:pPr>
            <a:r>
              <a:rPr lang="en-US" sz="1600">
                <a:solidFill>
                  <a:schemeClr val="dk1"/>
                </a:solidFill>
                <a:latin typeface="Arial"/>
                <a:ea typeface="Arial"/>
                <a:cs typeface="Arial"/>
                <a:sym typeface="Arial"/>
              </a:rPr>
              <a:t>Supported SAML Features:</a:t>
            </a:r>
          </a:p>
          <a:p>
            <a:pPr>
              <a:lnSpc>
                <a:spcPct val="90000"/>
              </a:lnSpc>
              <a:buClr>
                <a:srgbClr val="000000"/>
              </a:buClr>
            </a:pPr>
            <a:endParaRPr sz="1600">
              <a:solidFill>
                <a:schemeClr val="dk1"/>
              </a:solidFill>
              <a:latin typeface="Arial"/>
              <a:ea typeface="Arial"/>
              <a:cs typeface="Arial"/>
              <a:sym typeface="Arial"/>
            </a:endParaRPr>
          </a:p>
          <a:p>
            <a:pPr>
              <a:lnSpc>
                <a:spcPct val="90000"/>
              </a:lnSpc>
              <a:buClr>
                <a:schemeClr val="dk1"/>
              </a:buClr>
              <a:buSzPct val="25000"/>
            </a:pPr>
            <a:r>
              <a:rPr lang="en-US" sz="1600">
                <a:solidFill>
                  <a:schemeClr val="dk1"/>
                </a:solidFill>
                <a:latin typeface="Arial"/>
                <a:ea typeface="Arial"/>
                <a:cs typeface="Arial"/>
                <a:sym typeface="Arial"/>
              </a:rPr>
              <a:t>SAP HANA supports plain SAML 2.0 assertions as well as unsolicited SAML responses that include an unencrypted SAML assertion. SAML assertions and responses have to be signed using XML signatures.</a:t>
            </a:r>
          </a:p>
          <a:p>
            <a:pPr>
              <a:lnSpc>
                <a:spcPct val="90000"/>
              </a:lnSpc>
              <a:buClr>
                <a:srgbClr val="000000"/>
              </a:buClr>
            </a:pPr>
            <a:endParaRPr sz="1600">
              <a:solidFill>
                <a:schemeClr val="dk1"/>
              </a:solidFill>
              <a:latin typeface="Arial"/>
              <a:ea typeface="Arial"/>
              <a:cs typeface="Arial"/>
              <a:sym typeface="Arial"/>
            </a:endParaRPr>
          </a:p>
          <a:p>
            <a:pPr>
              <a:lnSpc>
                <a:spcPct val="90000"/>
              </a:lnSpc>
              <a:buClr>
                <a:schemeClr val="dk1"/>
              </a:buClr>
              <a:buSzPct val="25000"/>
            </a:pPr>
            <a:r>
              <a:rPr lang="en-US" sz="1600">
                <a:solidFill>
                  <a:schemeClr val="dk1"/>
                </a:solidFill>
                <a:latin typeface="Arial"/>
                <a:ea typeface="Arial"/>
                <a:cs typeface="Arial"/>
                <a:sym typeface="Arial"/>
              </a:rPr>
              <a:t>The following features of XML signatures are supported:</a:t>
            </a:r>
          </a:p>
          <a:p>
            <a:pPr>
              <a:lnSpc>
                <a:spcPct val="90000"/>
              </a:lnSpc>
              <a:buClr>
                <a:srgbClr val="000000"/>
              </a:buClr>
            </a:pPr>
            <a:endParaRPr sz="1600">
              <a:solidFill>
                <a:schemeClr val="dk1"/>
              </a:solidFill>
              <a:latin typeface="Arial"/>
              <a:ea typeface="Arial"/>
              <a:cs typeface="Arial"/>
              <a:sym typeface="Arial"/>
            </a:endParaRPr>
          </a:p>
          <a:p>
            <a:pPr>
              <a:lnSpc>
                <a:spcPct val="90000"/>
              </a:lnSpc>
              <a:buClr>
                <a:schemeClr val="dk1"/>
              </a:buClr>
              <a:buSzPct val="25000"/>
            </a:pPr>
            <a:r>
              <a:rPr lang="en-US" sz="1600">
                <a:solidFill>
                  <a:schemeClr val="dk1"/>
                </a:solidFill>
                <a:latin typeface="Arial"/>
                <a:ea typeface="Arial"/>
                <a:cs typeface="Arial"/>
                <a:sym typeface="Arial"/>
              </a:rPr>
              <a:t>	• SHA1 and MD5 for hash algorithms</a:t>
            </a:r>
          </a:p>
          <a:p>
            <a:pPr>
              <a:lnSpc>
                <a:spcPct val="90000"/>
              </a:lnSpc>
              <a:buClr>
                <a:schemeClr val="dk1"/>
              </a:buClr>
              <a:buSzPct val="25000"/>
            </a:pPr>
            <a:r>
              <a:rPr lang="en-US" sz="1600">
                <a:solidFill>
                  <a:schemeClr val="dk1"/>
                </a:solidFill>
                <a:latin typeface="Arial"/>
                <a:ea typeface="Arial"/>
                <a:cs typeface="Arial"/>
                <a:sym typeface="Arial"/>
              </a:rPr>
              <a:t>	• RSA-SHA1 as signature algorithm</a:t>
            </a:r>
          </a:p>
          <a:p>
            <a:pPr>
              <a:lnSpc>
                <a:spcPct val="90000"/>
              </a:lnSpc>
              <a:buClr>
                <a:schemeClr val="dk1"/>
              </a:buClr>
              <a:buSzPct val="25000"/>
            </a:pPr>
            <a:r>
              <a:rPr lang="en-US" sz="1600">
                <a:solidFill>
                  <a:schemeClr val="dk1"/>
                </a:solidFill>
                <a:latin typeface="Arial"/>
                <a:ea typeface="Arial"/>
                <a:cs typeface="Arial"/>
                <a:sym typeface="Arial"/>
              </a:rPr>
              <a:t>	• &lt;X509Certificate&gt; elements</a:t>
            </a:r>
          </a:p>
          <a:p>
            <a:pPr>
              <a:lnSpc>
                <a:spcPct val="90000"/>
              </a:lnSpc>
              <a:buClr>
                <a:srgbClr val="000000"/>
              </a:buClr>
            </a:pPr>
            <a:endParaRPr sz="1600">
              <a:solidFill>
                <a:schemeClr val="dk1"/>
              </a:solidFill>
              <a:latin typeface="Arial"/>
              <a:ea typeface="Arial"/>
              <a:cs typeface="Arial"/>
              <a:sym typeface="Arial"/>
            </a:endParaRPr>
          </a:p>
        </p:txBody>
      </p:sp>
    </p:spTree>
    <p:extLst>
      <p:ext uri="{BB962C8B-B14F-4D97-AF65-F5344CB8AC3E}">
        <p14:creationId xmlns:p14="http://schemas.microsoft.com/office/powerpoint/2010/main" val="37970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25</a:t>
            </a:fld>
            <a:endParaRPr lang="en-US"/>
          </a:p>
        </p:txBody>
      </p:sp>
      <p:pic>
        <p:nvPicPr>
          <p:cNvPr id="463" name="Shape 463"/>
          <p:cNvPicPr preferRelativeResize="0"/>
          <p:nvPr/>
        </p:nvPicPr>
        <p:blipFill rotWithShape="1">
          <a:blip r:embed="rId3">
            <a:alphaModFix/>
          </a:blip>
          <a:srcRect/>
          <a:stretch/>
        </p:blipFill>
        <p:spPr>
          <a:xfrm>
            <a:off x="590144" y="1828800"/>
            <a:ext cx="4389437" cy="3447161"/>
          </a:xfrm>
          <a:prstGeom prst="rect">
            <a:avLst/>
          </a:prstGeom>
          <a:noFill/>
          <a:ln>
            <a:noFill/>
          </a:ln>
        </p:spPr>
      </p:pic>
      <p:sp>
        <p:nvSpPr>
          <p:cNvPr id="464" name="Shape 464"/>
          <p:cNvSpPr/>
          <p:nvPr/>
        </p:nvSpPr>
        <p:spPr>
          <a:xfrm>
            <a:off x="255330" y="683085"/>
            <a:ext cx="733757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Authentication using SAML bearing token in HANA</a:t>
            </a:r>
          </a:p>
        </p:txBody>
      </p:sp>
      <p:pic>
        <p:nvPicPr>
          <p:cNvPr id="2" name="Picture 1">
            <a:extLst>
              <a:ext uri="{FF2B5EF4-FFF2-40B4-BE49-F238E27FC236}">
                <a16:creationId xmlns:a16="http://schemas.microsoft.com/office/drawing/2014/main" id="{13563268-DE0B-414B-A6FF-BA37074AA99C}"/>
              </a:ext>
            </a:extLst>
          </p:cNvPr>
          <p:cNvPicPr>
            <a:picLocks noChangeAspect="1"/>
          </p:cNvPicPr>
          <p:nvPr/>
        </p:nvPicPr>
        <p:blipFill>
          <a:blip r:embed="rId4"/>
          <a:stretch>
            <a:fillRect/>
          </a:stretch>
        </p:blipFill>
        <p:spPr>
          <a:xfrm>
            <a:off x="4979581" y="1374297"/>
            <a:ext cx="6829647" cy="4694343"/>
          </a:xfrm>
          <a:prstGeom prst="rect">
            <a:avLst/>
          </a:prstGeom>
        </p:spPr>
      </p:pic>
    </p:spTree>
    <p:extLst>
      <p:ext uri="{BB962C8B-B14F-4D97-AF65-F5344CB8AC3E}">
        <p14:creationId xmlns:p14="http://schemas.microsoft.com/office/powerpoint/2010/main" val="62069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26</a:t>
            </a:fld>
            <a:endParaRPr lang="en-US"/>
          </a:p>
        </p:txBody>
      </p:sp>
      <p:pic>
        <p:nvPicPr>
          <p:cNvPr id="216" name="Shape 216"/>
          <p:cNvPicPr preferRelativeResize="0"/>
          <p:nvPr/>
        </p:nvPicPr>
        <p:blipFill rotWithShape="1">
          <a:blip r:embed="rId3">
            <a:alphaModFix/>
          </a:blip>
          <a:srcRect/>
          <a:stretch/>
        </p:blipFill>
        <p:spPr>
          <a:xfrm>
            <a:off x="1706564" y="1143000"/>
            <a:ext cx="8212137" cy="1404938"/>
          </a:xfrm>
          <a:prstGeom prst="rect">
            <a:avLst/>
          </a:prstGeom>
          <a:noFill/>
          <a:ln>
            <a:noFill/>
          </a:ln>
        </p:spPr>
      </p:pic>
      <p:sp>
        <p:nvSpPr>
          <p:cNvPr id="217" name="Shape 217"/>
          <p:cNvSpPr/>
          <p:nvPr/>
        </p:nvSpPr>
        <p:spPr>
          <a:xfrm>
            <a:off x="1798638" y="2289175"/>
            <a:ext cx="4283075"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a:solidFill>
                  <a:srgbClr val="FFFFFF"/>
                </a:solidFill>
                <a:latin typeface="Arial"/>
                <a:ea typeface="Arial"/>
                <a:cs typeface="Arial"/>
                <a:sym typeface="Arial"/>
              </a:rPr>
              <a:t>Using SQL Syntax</a:t>
            </a:r>
          </a:p>
        </p:txBody>
      </p:sp>
      <p:sp>
        <p:nvSpPr>
          <p:cNvPr id="218" name="Shape 218"/>
          <p:cNvSpPr/>
          <p:nvPr/>
        </p:nvSpPr>
        <p:spPr>
          <a:xfrm>
            <a:off x="2163762" y="2946401"/>
            <a:ext cx="7467600" cy="1416049"/>
          </a:xfrm>
          <a:prstGeom prst="rect">
            <a:avLst/>
          </a:prstGeom>
          <a:noFill/>
          <a:ln>
            <a:noFill/>
          </a:ln>
        </p:spPr>
        <p:txBody>
          <a:bodyPr wrap="square" lIns="91425" tIns="45700" rIns="91425" bIns="45700" anchor="t" anchorCtr="0">
            <a:noAutofit/>
          </a:bodyPr>
          <a:lstStyle/>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CREATE USER &lt;</a:t>
            </a:r>
            <a:r>
              <a:rPr lang="en-US" sz="1600" dirty="0" err="1">
                <a:solidFill>
                  <a:schemeClr val="dk1"/>
                </a:solidFill>
                <a:latin typeface="Arial"/>
                <a:ea typeface="Arial"/>
                <a:cs typeface="Arial"/>
                <a:sym typeface="Arial"/>
              </a:rPr>
              <a:t>user_name</a:t>
            </a:r>
            <a:r>
              <a:rPr lang="en-US" sz="1600" dirty="0">
                <a:solidFill>
                  <a:schemeClr val="dk1"/>
                </a:solidFill>
                <a:latin typeface="Arial"/>
                <a:ea typeface="Arial"/>
                <a:cs typeface="Arial"/>
                <a:sym typeface="Arial"/>
              </a:rPr>
              <a:t>&gt; IDENTIFIED BY &lt;</a:t>
            </a:r>
            <a:r>
              <a:rPr lang="en-US" sz="1600" dirty="0" err="1">
                <a:solidFill>
                  <a:schemeClr val="dk1"/>
                </a:solidFill>
                <a:latin typeface="Arial"/>
                <a:ea typeface="Arial"/>
                <a:cs typeface="Arial"/>
                <a:sym typeface="Arial"/>
              </a:rPr>
              <a:t>initial_password</a:t>
            </a:r>
            <a:r>
              <a:rPr lang="en-US" sz="1600" dirty="0">
                <a:solidFill>
                  <a:schemeClr val="dk1"/>
                </a:solidFill>
                <a:latin typeface="Arial"/>
                <a:ea typeface="Arial"/>
                <a:cs typeface="Arial"/>
                <a:sym typeface="Arial"/>
              </a:rPr>
              <a:t>&gt;;</a:t>
            </a: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CREATE USER &lt;</a:t>
            </a:r>
            <a:r>
              <a:rPr lang="en-US" sz="1600" dirty="0" err="1">
                <a:solidFill>
                  <a:schemeClr val="dk1"/>
                </a:solidFill>
                <a:latin typeface="Arial"/>
                <a:ea typeface="Arial"/>
                <a:cs typeface="Arial"/>
                <a:sym typeface="Arial"/>
              </a:rPr>
              <a:t>user_name</a:t>
            </a:r>
            <a:r>
              <a:rPr lang="en-US" sz="1600" dirty="0">
                <a:solidFill>
                  <a:schemeClr val="dk1"/>
                </a:solidFill>
                <a:latin typeface="Arial"/>
                <a:ea typeface="Arial"/>
                <a:cs typeface="Arial"/>
                <a:sym typeface="Arial"/>
              </a:rPr>
              <a:t>&gt; IDENTIFIED EXTERNALLY AS</a:t>
            </a:r>
          </a:p>
          <a:p>
            <a:pPr>
              <a:lnSpc>
                <a:spcPct val="90000"/>
              </a:lnSpc>
              <a:buClr>
                <a:schemeClr val="dk1"/>
              </a:buClr>
              <a:buSzPct val="25000"/>
            </a:pPr>
            <a:r>
              <a:rPr lang="en-US" sz="1600" dirty="0">
                <a:solidFill>
                  <a:schemeClr val="dk1"/>
                </a:solidFill>
                <a:latin typeface="Arial"/>
                <a:ea typeface="Arial"/>
                <a:cs typeface="Arial"/>
                <a:sym typeface="Arial"/>
              </a:rPr>
              <a:t>    '</a:t>
            </a:r>
            <a:r>
              <a:rPr lang="en-US" sz="1600" dirty="0" err="1">
                <a:solidFill>
                  <a:schemeClr val="dk1"/>
                </a:solidFill>
                <a:latin typeface="Arial"/>
                <a:ea typeface="Arial"/>
                <a:cs typeface="Arial"/>
                <a:sym typeface="Arial"/>
              </a:rPr>
              <a:t>user@domain</a:t>
            </a:r>
            <a:r>
              <a:rPr lang="en-US" sz="1600" dirty="0">
                <a:solidFill>
                  <a:schemeClr val="dk1"/>
                </a:solidFill>
                <a:latin typeface="Arial"/>
                <a:ea typeface="Arial"/>
                <a:cs typeface="Arial"/>
                <a:sym typeface="Arial"/>
              </a:rPr>
              <a:t>';</a:t>
            </a:r>
          </a:p>
          <a:p>
            <a:pPr>
              <a:lnSpc>
                <a:spcPct val="90000"/>
              </a:lnSpc>
              <a:buClr>
                <a:srgbClr val="000000"/>
              </a:buClr>
            </a:pPr>
            <a:endParaRPr sz="1600" dirty="0">
              <a:solidFill>
                <a:schemeClr val="dk1"/>
              </a:solidFill>
              <a:latin typeface="Arial"/>
              <a:ea typeface="Arial"/>
              <a:cs typeface="Arial"/>
              <a:sym typeface="Arial"/>
            </a:endParaRPr>
          </a:p>
          <a:p>
            <a:pPr>
              <a:lnSpc>
                <a:spcPct val="90000"/>
              </a:lnSpc>
              <a:buClr>
                <a:schemeClr val="dk1"/>
              </a:buClr>
              <a:buSzPct val="25000"/>
            </a:pPr>
            <a:r>
              <a:rPr lang="en-US" sz="1600" dirty="0">
                <a:solidFill>
                  <a:schemeClr val="dk1"/>
                </a:solidFill>
                <a:latin typeface="Arial"/>
                <a:ea typeface="Arial"/>
                <a:cs typeface="Arial"/>
                <a:sym typeface="Arial"/>
              </a:rPr>
              <a:t>To set the Session Client parameter for the user:</a:t>
            </a: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ALTER USER &lt;</a:t>
            </a:r>
            <a:r>
              <a:rPr lang="en-US" sz="1600" dirty="0" err="1">
                <a:solidFill>
                  <a:schemeClr val="dk1"/>
                </a:solidFill>
                <a:latin typeface="Arial"/>
                <a:ea typeface="Arial"/>
                <a:cs typeface="Arial"/>
                <a:sym typeface="Arial"/>
              </a:rPr>
              <a:t>user_name</a:t>
            </a:r>
            <a:r>
              <a:rPr lang="en-US" sz="1600" dirty="0">
                <a:solidFill>
                  <a:schemeClr val="dk1"/>
                </a:solidFill>
                <a:latin typeface="Arial"/>
                <a:ea typeface="Arial"/>
                <a:cs typeface="Arial"/>
                <a:sym typeface="Arial"/>
              </a:rPr>
              <a:t>&gt; SET PARAMETER CLIENT='&lt;client&gt;';</a:t>
            </a:r>
          </a:p>
        </p:txBody>
      </p:sp>
      <p:pic>
        <p:nvPicPr>
          <p:cNvPr id="219" name="Shape 219"/>
          <p:cNvPicPr preferRelativeResize="0"/>
          <p:nvPr/>
        </p:nvPicPr>
        <p:blipFill rotWithShape="1">
          <a:blip r:embed="rId4">
            <a:alphaModFix/>
          </a:blip>
          <a:srcRect/>
          <a:stretch/>
        </p:blipFill>
        <p:spPr>
          <a:xfrm>
            <a:off x="2243470" y="4475127"/>
            <a:ext cx="6087176" cy="1649227"/>
          </a:xfrm>
          <a:prstGeom prst="rect">
            <a:avLst/>
          </a:prstGeom>
          <a:noFill/>
          <a:ln w="9525" cap="flat" cmpd="sng">
            <a:solidFill>
              <a:schemeClr val="dk1"/>
            </a:solidFill>
            <a:prstDash val="solid"/>
            <a:miter lim="800000"/>
            <a:headEnd type="none" w="med" len="med"/>
            <a:tailEnd type="none" w="med" len="med"/>
          </a:ln>
        </p:spPr>
      </p:pic>
      <p:sp>
        <p:nvSpPr>
          <p:cNvPr id="220" name="Shape 220"/>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31455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27</a:t>
            </a:fld>
            <a:endParaRPr lang="en-US"/>
          </a:p>
        </p:txBody>
      </p:sp>
      <p:pic>
        <p:nvPicPr>
          <p:cNvPr id="227" name="Shape 227"/>
          <p:cNvPicPr preferRelativeResize="0"/>
          <p:nvPr/>
        </p:nvPicPr>
        <p:blipFill rotWithShape="1">
          <a:blip r:embed="rId3">
            <a:alphaModFix/>
          </a:blip>
          <a:srcRect/>
          <a:stretch/>
        </p:blipFill>
        <p:spPr>
          <a:xfrm>
            <a:off x="2073276" y="1050926"/>
            <a:ext cx="8120063" cy="1222375"/>
          </a:xfrm>
          <a:prstGeom prst="rect">
            <a:avLst/>
          </a:prstGeom>
          <a:noFill/>
          <a:ln>
            <a:noFill/>
          </a:ln>
        </p:spPr>
      </p:pic>
      <p:sp>
        <p:nvSpPr>
          <p:cNvPr id="228" name="Shape 228"/>
          <p:cNvSpPr/>
          <p:nvPr/>
        </p:nvSpPr>
        <p:spPr>
          <a:xfrm>
            <a:off x="1798638" y="2060575"/>
            <a:ext cx="4283075"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a:solidFill>
                  <a:srgbClr val="FFFFFF"/>
                </a:solidFill>
                <a:latin typeface="Arial"/>
                <a:ea typeface="Arial"/>
                <a:cs typeface="Arial"/>
                <a:sym typeface="Arial"/>
              </a:rPr>
              <a:t>Using SAP HANA Studio</a:t>
            </a:r>
          </a:p>
        </p:txBody>
      </p:sp>
      <p:sp>
        <p:nvSpPr>
          <p:cNvPr id="229" name="Shape 229"/>
          <p:cNvSpPr/>
          <p:nvPr/>
        </p:nvSpPr>
        <p:spPr>
          <a:xfrm>
            <a:off x="2803525" y="2603500"/>
            <a:ext cx="2544762" cy="304798"/>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gn="ctr">
              <a:lnSpc>
                <a:spcPct val="90000"/>
              </a:lnSpc>
              <a:buClr>
                <a:srgbClr val="FFFFFF"/>
              </a:buClr>
              <a:buSzPct val="25000"/>
            </a:pPr>
            <a:r>
              <a:rPr lang="en-US" sz="1600" b="1">
                <a:solidFill>
                  <a:srgbClr val="FFFFFF"/>
                </a:solidFill>
                <a:latin typeface="Arial"/>
                <a:ea typeface="Arial"/>
                <a:cs typeface="Arial"/>
                <a:sym typeface="Arial"/>
              </a:rPr>
              <a:t>Assign Roles</a:t>
            </a:r>
          </a:p>
        </p:txBody>
      </p:sp>
      <p:pic>
        <p:nvPicPr>
          <p:cNvPr id="230" name="Shape 230"/>
          <p:cNvPicPr preferRelativeResize="0"/>
          <p:nvPr/>
        </p:nvPicPr>
        <p:blipFill rotWithShape="1">
          <a:blip r:embed="rId4">
            <a:alphaModFix/>
          </a:blip>
          <a:srcRect/>
          <a:stretch/>
        </p:blipFill>
        <p:spPr>
          <a:xfrm>
            <a:off x="7108826" y="2095501"/>
            <a:ext cx="3559175" cy="2195513"/>
          </a:xfrm>
          <a:prstGeom prst="rect">
            <a:avLst/>
          </a:prstGeom>
          <a:noFill/>
          <a:ln>
            <a:noFill/>
          </a:ln>
        </p:spPr>
      </p:pic>
      <p:pic>
        <p:nvPicPr>
          <p:cNvPr id="231" name="Shape 231"/>
          <p:cNvPicPr preferRelativeResize="0"/>
          <p:nvPr/>
        </p:nvPicPr>
        <p:blipFill rotWithShape="1">
          <a:blip r:embed="rId5">
            <a:alphaModFix/>
          </a:blip>
          <a:srcRect/>
          <a:stretch/>
        </p:blipFill>
        <p:spPr>
          <a:xfrm>
            <a:off x="1798637" y="3063876"/>
            <a:ext cx="5295900" cy="1127125"/>
          </a:xfrm>
          <a:prstGeom prst="rect">
            <a:avLst/>
          </a:prstGeom>
          <a:noFill/>
          <a:ln w="9525" cap="flat" cmpd="sng">
            <a:solidFill>
              <a:schemeClr val="dk1"/>
            </a:solidFill>
            <a:prstDash val="solid"/>
            <a:miter lim="800000"/>
            <a:headEnd type="none" w="med" len="med"/>
            <a:tailEnd type="none" w="med" len="med"/>
          </a:ln>
        </p:spPr>
      </p:pic>
      <p:pic>
        <p:nvPicPr>
          <p:cNvPr id="232" name="Shape 232"/>
          <p:cNvPicPr preferRelativeResize="0"/>
          <p:nvPr/>
        </p:nvPicPr>
        <p:blipFill rotWithShape="1">
          <a:blip r:embed="rId6">
            <a:alphaModFix/>
          </a:blip>
          <a:srcRect/>
          <a:stretch/>
        </p:blipFill>
        <p:spPr>
          <a:xfrm>
            <a:off x="2987676" y="4708525"/>
            <a:ext cx="6605587" cy="1238250"/>
          </a:xfrm>
          <a:prstGeom prst="rect">
            <a:avLst/>
          </a:prstGeom>
          <a:noFill/>
          <a:ln w="9525" cap="flat" cmpd="sng">
            <a:solidFill>
              <a:schemeClr val="dk1"/>
            </a:solidFill>
            <a:prstDash val="solid"/>
            <a:miter lim="800000"/>
            <a:headEnd type="none" w="med" len="med"/>
            <a:tailEnd type="none" w="med" len="med"/>
          </a:ln>
        </p:spPr>
      </p:pic>
      <p:sp>
        <p:nvSpPr>
          <p:cNvPr id="233" name="Shape 233"/>
          <p:cNvSpPr/>
          <p:nvPr/>
        </p:nvSpPr>
        <p:spPr>
          <a:xfrm>
            <a:off x="4449763" y="4251325"/>
            <a:ext cx="2544762" cy="304798"/>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gn="ctr">
              <a:lnSpc>
                <a:spcPct val="90000"/>
              </a:lnSpc>
              <a:buClr>
                <a:srgbClr val="FFFFFF"/>
              </a:buClr>
              <a:buSzPct val="25000"/>
            </a:pPr>
            <a:r>
              <a:rPr lang="en-US" sz="1600" b="1">
                <a:solidFill>
                  <a:srgbClr val="FFFFFF"/>
                </a:solidFill>
                <a:latin typeface="Arial"/>
                <a:ea typeface="Arial"/>
                <a:cs typeface="Arial"/>
                <a:sym typeface="Arial"/>
              </a:rPr>
              <a:t>Revoke Roles</a:t>
            </a:r>
          </a:p>
        </p:txBody>
      </p:sp>
      <p:sp>
        <p:nvSpPr>
          <p:cNvPr id="234" name="Shape 234"/>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73524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28</a:t>
            </a:fld>
            <a:endParaRPr lang="en-US"/>
          </a:p>
        </p:txBody>
      </p:sp>
      <p:pic>
        <p:nvPicPr>
          <p:cNvPr id="241" name="Shape 241"/>
          <p:cNvPicPr preferRelativeResize="0"/>
          <p:nvPr/>
        </p:nvPicPr>
        <p:blipFill rotWithShape="1">
          <a:blip r:embed="rId3">
            <a:alphaModFix/>
          </a:blip>
          <a:srcRect/>
          <a:stretch/>
        </p:blipFill>
        <p:spPr>
          <a:xfrm>
            <a:off x="1798638" y="1050925"/>
            <a:ext cx="8394699" cy="1404938"/>
          </a:xfrm>
          <a:prstGeom prst="rect">
            <a:avLst/>
          </a:prstGeom>
          <a:noFill/>
          <a:ln>
            <a:noFill/>
          </a:ln>
        </p:spPr>
      </p:pic>
      <p:sp>
        <p:nvSpPr>
          <p:cNvPr id="242" name="Shape 242"/>
          <p:cNvSpPr/>
          <p:nvPr/>
        </p:nvSpPr>
        <p:spPr>
          <a:xfrm>
            <a:off x="1798638" y="2225675"/>
            <a:ext cx="4556125" cy="457200"/>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nSpc>
                <a:spcPct val="90000"/>
              </a:lnSpc>
              <a:buClr>
                <a:srgbClr val="FFFFFF"/>
              </a:buClr>
              <a:buSzPct val="25000"/>
            </a:pPr>
            <a:r>
              <a:rPr lang="en-US" sz="2200" b="1">
                <a:solidFill>
                  <a:srgbClr val="FFFFFF"/>
                </a:solidFill>
                <a:latin typeface="Arial"/>
                <a:ea typeface="Arial"/>
                <a:cs typeface="Arial"/>
                <a:sym typeface="Arial"/>
              </a:rPr>
              <a:t>Using SQL Syntax</a:t>
            </a:r>
          </a:p>
        </p:txBody>
      </p:sp>
      <p:sp>
        <p:nvSpPr>
          <p:cNvPr id="243" name="Shape 243"/>
          <p:cNvSpPr/>
          <p:nvPr/>
        </p:nvSpPr>
        <p:spPr>
          <a:xfrm>
            <a:off x="2424112" y="3203576"/>
            <a:ext cx="6507162" cy="974725"/>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a:solidFill>
                  <a:schemeClr val="dk1"/>
                </a:solidFill>
                <a:latin typeface="Arial"/>
                <a:ea typeface="Arial"/>
                <a:cs typeface="Arial"/>
                <a:sym typeface="Arial"/>
              </a:rPr>
              <a:t>Enter the following SQL statement:</a:t>
            </a:r>
          </a:p>
          <a:p>
            <a:pPr>
              <a:lnSpc>
                <a:spcPct val="90000"/>
              </a:lnSpc>
              <a:buClr>
                <a:schemeClr val="dk1"/>
              </a:buClr>
              <a:buSzPct val="25000"/>
            </a:pPr>
            <a:r>
              <a:rPr lang="en-US" sz="1600">
                <a:solidFill>
                  <a:schemeClr val="dk1"/>
                </a:solidFill>
                <a:latin typeface="Arial"/>
                <a:ea typeface="Arial"/>
                <a:cs typeface="Arial"/>
                <a:sym typeface="Arial"/>
              </a:rPr>
              <a:t>ı GRANT &lt;role_name&gt; TO &lt;user_name&gt;;</a:t>
            </a:r>
          </a:p>
          <a:p>
            <a:pPr>
              <a:lnSpc>
                <a:spcPct val="90000"/>
              </a:lnSpc>
              <a:buClr>
                <a:schemeClr val="dk1"/>
              </a:buClr>
              <a:buSzPct val="25000"/>
            </a:pPr>
            <a:r>
              <a:rPr lang="en-US" sz="1600">
                <a:solidFill>
                  <a:schemeClr val="dk1"/>
                </a:solidFill>
                <a:latin typeface="Arial"/>
                <a:ea typeface="Arial"/>
                <a:cs typeface="Arial"/>
                <a:sym typeface="Arial"/>
              </a:rPr>
              <a:t>To also allow granting the role:</a:t>
            </a:r>
          </a:p>
          <a:p>
            <a:pPr>
              <a:lnSpc>
                <a:spcPct val="90000"/>
              </a:lnSpc>
              <a:buClr>
                <a:schemeClr val="dk1"/>
              </a:buClr>
              <a:buSzPct val="25000"/>
            </a:pPr>
            <a:r>
              <a:rPr lang="en-US" sz="1600">
                <a:solidFill>
                  <a:schemeClr val="dk1"/>
                </a:solidFill>
                <a:latin typeface="Arial"/>
                <a:ea typeface="Arial"/>
                <a:cs typeface="Arial"/>
                <a:sym typeface="Arial"/>
              </a:rPr>
              <a:t>ı GRANT &lt;role_name&gt; TO &lt;user_name&gt; WITH GRANT OPTION;</a:t>
            </a:r>
          </a:p>
        </p:txBody>
      </p:sp>
      <p:sp>
        <p:nvSpPr>
          <p:cNvPr id="244" name="Shape 244"/>
          <p:cNvSpPr/>
          <p:nvPr/>
        </p:nvSpPr>
        <p:spPr>
          <a:xfrm>
            <a:off x="2559049" y="4814888"/>
            <a:ext cx="6873875" cy="1195386"/>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dirty="0">
                <a:solidFill>
                  <a:schemeClr val="dk1"/>
                </a:solidFill>
                <a:latin typeface="Arial"/>
                <a:ea typeface="Arial"/>
                <a:cs typeface="Arial"/>
                <a:sym typeface="Arial"/>
              </a:rPr>
              <a:t>Enter the following SQL statement:</a:t>
            </a:r>
          </a:p>
          <a:p>
            <a:pPr>
              <a:lnSpc>
                <a:spcPct val="90000"/>
              </a:lnSpc>
              <a:buClr>
                <a:schemeClr val="dk1"/>
              </a:buClr>
              <a:buSzPct val="25000"/>
            </a:pPr>
            <a:r>
              <a:rPr lang="en-US" sz="1600" dirty="0">
                <a:solidFill>
                  <a:schemeClr val="dk1"/>
                </a:solidFill>
                <a:latin typeface="Arial"/>
                <a:ea typeface="Arial"/>
                <a:cs typeface="Arial"/>
                <a:sym typeface="Arial"/>
              </a:rPr>
              <a:t>ı REVOKE &lt;</a:t>
            </a:r>
            <a:r>
              <a:rPr lang="en-US" sz="1600" dirty="0" err="1">
                <a:solidFill>
                  <a:schemeClr val="dk1"/>
                </a:solidFill>
                <a:latin typeface="Arial"/>
                <a:ea typeface="Arial"/>
                <a:cs typeface="Arial"/>
                <a:sym typeface="Arial"/>
              </a:rPr>
              <a:t>role_name</a:t>
            </a:r>
            <a:r>
              <a:rPr lang="en-US" sz="1600" dirty="0">
                <a:solidFill>
                  <a:schemeClr val="dk1"/>
                </a:solidFill>
                <a:latin typeface="Arial"/>
                <a:ea typeface="Arial"/>
                <a:cs typeface="Arial"/>
                <a:sym typeface="Arial"/>
              </a:rPr>
              <a:t>&gt; FROM &lt;</a:t>
            </a:r>
            <a:r>
              <a:rPr lang="en-US" sz="1600" dirty="0" err="1">
                <a:solidFill>
                  <a:schemeClr val="dk1"/>
                </a:solidFill>
                <a:latin typeface="Arial"/>
                <a:ea typeface="Arial"/>
                <a:cs typeface="Arial"/>
                <a:sym typeface="Arial"/>
              </a:rPr>
              <a:t>user_name</a:t>
            </a:r>
            <a:r>
              <a:rPr lang="en-US" sz="1600" dirty="0">
                <a:solidFill>
                  <a:schemeClr val="dk1"/>
                </a:solidFill>
                <a:latin typeface="Arial"/>
                <a:ea typeface="Arial"/>
                <a:cs typeface="Arial"/>
                <a:sym typeface="Arial"/>
              </a:rPr>
              <a:t>&gt;;</a:t>
            </a:r>
          </a:p>
          <a:p>
            <a:pPr>
              <a:lnSpc>
                <a:spcPct val="90000"/>
              </a:lnSpc>
              <a:buClr>
                <a:schemeClr val="dk1"/>
              </a:buClr>
              <a:buSzPct val="25000"/>
            </a:pPr>
            <a:r>
              <a:rPr lang="en-US" sz="1600" dirty="0">
                <a:solidFill>
                  <a:schemeClr val="dk1"/>
                </a:solidFill>
                <a:latin typeface="Arial"/>
                <a:ea typeface="Arial"/>
                <a:cs typeface="Arial"/>
                <a:sym typeface="Arial"/>
              </a:rPr>
              <a:t>this also revokes a GRANT OPTION (if previously given)</a:t>
            </a:r>
          </a:p>
          <a:p>
            <a:pPr>
              <a:lnSpc>
                <a:spcPct val="90000"/>
              </a:lnSpc>
              <a:buClr>
                <a:schemeClr val="dk1"/>
              </a:buClr>
              <a:buSzPct val="25000"/>
            </a:pPr>
            <a:r>
              <a:rPr lang="en-US" sz="1600" dirty="0">
                <a:solidFill>
                  <a:schemeClr val="dk1"/>
                </a:solidFill>
                <a:latin typeface="Arial"/>
                <a:ea typeface="Arial"/>
                <a:cs typeface="Arial"/>
                <a:sym typeface="Arial"/>
              </a:rPr>
              <a:t>*** If the user had granted the role to other users, revoking the role</a:t>
            </a:r>
          </a:p>
          <a:p>
            <a:pPr>
              <a:lnSpc>
                <a:spcPct val="90000"/>
              </a:lnSpc>
              <a:buClr>
                <a:schemeClr val="dk1"/>
              </a:buClr>
              <a:buSzPct val="25000"/>
            </a:pPr>
            <a:r>
              <a:rPr lang="en-US" sz="1600" dirty="0">
                <a:solidFill>
                  <a:schemeClr val="dk1"/>
                </a:solidFill>
                <a:latin typeface="Arial"/>
                <a:ea typeface="Arial"/>
                <a:cs typeface="Arial"/>
                <a:sym typeface="Arial"/>
              </a:rPr>
              <a:t>(and the grant option) also revokes the role from these grantees</a:t>
            </a:r>
          </a:p>
        </p:txBody>
      </p:sp>
      <p:sp>
        <p:nvSpPr>
          <p:cNvPr id="245" name="Shape 245"/>
          <p:cNvSpPr/>
          <p:nvPr/>
        </p:nvSpPr>
        <p:spPr>
          <a:xfrm>
            <a:off x="4191000" y="2828925"/>
            <a:ext cx="2544762" cy="304798"/>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gn="ctr">
              <a:lnSpc>
                <a:spcPct val="90000"/>
              </a:lnSpc>
              <a:buClr>
                <a:srgbClr val="FFFFFF"/>
              </a:buClr>
              <a:buSzPct val="25000"/>
            </a:pPr>
            <a:r>
              <a:rPr lang="en-US" sz="1600" b="1">
                <a:solidFill>
                  <a:srgbClr val="FFFFFF"/>
                </a:solidFill>
                <a:latin typeface="Arial"/>
                <a:ea typeface="Arial"/>
                <a:cs typeface="Arial"/>
                <a:sym typeface="Arial"/>
              </a:rPr>
              <a:t>Assign Roles</a:t>
            </a:r>
          </a:p>
        </p:txBody>
      </p:sp>
      <p:sp>
        <p:nvSpPr>
          <p:cNvPr id="246" name="Shape 246"/>
          <p:cNvSpPr/>
          <p:nvPr/>
        </p:nvSpPr>
        <p:spPr>
          <a:xfrm>
            <a:off x="4191000" y="4394204"/>
            <a:ext cx="2544762" cy="304798"/>
          </a:xfrm>
          <a:prstGeom prst="roundRect">
            <a:avLst>
              <a:gd name="adj" fmla="val 16667"/>
            </a:avLst>
          </a:prstGeom>
          <a:solidFill>
            <a:schemeClr val="accent1"/>
          </a:solidFill>
          <a:ln w="25400" cap="flat" cmpd="sng">
            <a:solidFill>
              <a:srgbClr val="006464"/>
            </a:solidFill>
            <a:prstDash val="solid"/>
            <a:round/>
            <a:headEnd type="none" w="med" len="med"/>
            <a:tailEnd type="none" w="med" len="med"/>
          </a:ln>
        </p:spPr>
        <p:txBody>
          <a:bodyPr wrap="square" lIns="91425" tIns="45700" rIns="91425" bIns="45700" anchor="ctr" anchorCtr="0">
            <a:noAutofit/>
          </a:bodyPr>
          <a:lstStyle/>
          <a:p>
            <a:pPr algn="ctr">
              <a:lnSpc>
                <a:spcPct val="90000"/>
              </a:lnSpc>
              <a:buClr>
                <a:srgbClr val="FFFFFF"/>
              </a:buClr>
              <a:buSzPct val="25000"/>
            </a:pPr>
            <a:r>
              <a:rPr lang="en-US" sz="1600" b="1">
                <a:solidFill>
                  <a:srgbClr val="FFFFFF"/>
                </a:solidFill>
                <a:latin typeface="Arial"/>
                <a:ea typeface="Arial"/>
                <a:cs typeface="Arial"/>
                <a:sym typeface="Arial"/>
              </a:rPr>
              <a:t>Revoke Roles</a:t>
            </a:r>
          </a:p>
        </p:txBody>
      </p:sp>
      <p:sp>
        <p:nvSpPr>
          <p:cNvPr id="247" name="Shape 247"/>
          <p:cNvSpPr/>
          <p:nvPr/>
        </p:nvSpPr>
        <p:spPr>
          <a:xfrm>
            <a:off x="1800226" y="596900"/>
            <a:ext cx="829944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in HANA				…Continued</a:t>
            </a:r>
          </a:p>
        </p:txBody>
      </p:sp>
    </p:spTree>
    <p:extLst>
      <p:ext uri="{BB962C8B-B14F-4D97-AF65-F5344CB8AC3E}">
        <p14:creationId xmlns:p14="http://schemas.microsoft.com/office/powerpoint/2010/main" val="11731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29</a:t>
            </a:fld>
            <a:endParaRPr lang="en-US"/>
          </a:p>
        </p:txBody>
      </p:sp>
      <p:sp>
        <p:nvSpPr>
          <p:cNvPr id="254" name="Shape 254"/>
          <p:cNvSpPr/>
          <p:nvPr/>
        </p:nvSpPr>
        <p:spPr>
          <a:xfrm>
            <a:off x="1827213" y="684212"/>
            <a:ext cx="6294535"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User Management – Useful SQL Statements</a:t>
            </a:r>
          </a:p>
        </p:txBody>
      </p:sp>
      <p:sp>
        <p:nvSpPr>
          <p:cNvPr id="255" name="Shape 255"/>
          <p:cNvSpPr/>
          <p:nvPr/>
        </p:nvSpPr>
        <p:spPr>
          <a:xfrm>
            <a:off x="1798638" y="1447801"/>
            <a:ext cx="8305799" cy="4532313"/>
          </a:xfrm>
          <a:prstGeom prst="rect">
            <a:avLst/>
          </a:prstGeom>
          <a:noFill/>
          <a:ln>
            <a:noFill/>
          </a:ln>
        </p:spPr>
        <p:txBody>
          <a:bodyPr wrap="square" lIns="91425" tIns="45700" rIns="91425" bIns="45700" anchor="t" anchorCtr="0">
            <a:noAutofit/>
          </a:bodyPr>
          <a:lstStyle/>
          <a:p>
            <a:pPr>
              <a:lnSpc>
                <a:spcPct val="90000"/>
              </a:lnSpc>
              <a:buClr>
                <a:schemeClr val="dk1"/>
              </a:buClr>
              <a:buSzPct val="100000"/>
              <a:buFont typeface="Noto Sans Symbols"/>
              <a:buChar char="➢"/>
            </a:pPr>
            <a:r>
              <a:rPr lang="en-US"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Check history of invalid connect attempts for a given user:</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b="1" dirty="0">
                <a:solidFill>
                  <a:schemeClr val="dk1"/>
                </a:solidFill>
                <a:latin typeface="Arial"/>
                <a:ea typeface="Arial"/>
                <a:cs typeface="Arial"/>
                <a:sym typeface="Arial"/>
              </a:rPr>
              <a:t>SELECT * FROM INVALID_CONNECT_ATTEMPTS WHERE USER_NAME</a:t>
            </a:r>
          </a:p>
          <a:p>
            <a:pPr>
              <a:lnSpc>
                <a:spcPct val="90000"/>
              </a:lnSpc>
              <a:buClr>
                <a:schemeClr val="dk1"/>
              </a:buClr>
              <a:buSzPct val="25000"/>
            </a:pPr>
            <a:r>
              <a:rPr lang="en-US" sz="1600" b="1" dirty="0">
                <a:solidFill>
                  <a:schemeClr val="dk1"/>
                </a:solidFill>
                <a:latin typeface="Arial"/>
                <a:ea typeface="Arial"/>
                <a:cs typeface="Arial"/>
                <a:sym typeface="Arial"/>
              </a:rPr>
              <a:t>    = '&lt;name&gt;';</a:t>
            </a:r>
          </a:p>
          <a:p>
            <a:pPr>
              <a:lnSpc>
                <a:spcPct val="90000"/>
              </a:lnSpc>
              <a:buClr>
                <a:schemeClr val="hlink"/>
              </a:buClr>
            </a:pPr>
            <a:endParaRPr sz="1600" b="1" dirty="0">
              <a:solidFill>
                <a:schemeClr val="dk1"/>
              </a:solidFill>
              <a:latin typeface="Arial"/>
              <a:ea typeface="Arial"/>
              <a:cs typeface="Arial"/>
              <a:sym typeface="Arial"/>
            </a:endParaRP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Reset counter of invalid connection attempt for a given user (required to</a:t>
            </a:r>
          </a:p>
          <a:p>
            <a:pPr>
              <a:lnSpc>
                <a:spcPct val="90000"/>
              </a:lnSpc>
              <a:buClr>
                <a:schemeClr val="dk1"/>
              </a:buClr>
              <a:buSzPct val="25000"/>
            </a:pPr>
            <a:r>
              <a:rPr lang="en-US" sz="1600" dirty="0">
                <a:solidFill>
                  <a:schemeClr val="dk1"/>
                </a:solidFill>
                <a:latin typeface="Arial"/>
                <a:ea typeface="Arial"/>
                <a:cs typeface="Arial"/>
                <a:sym typeface="Arial"/>
              </a:rPr>
              <a:t>    unlock user):</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b="1" dirty="0">
                <a:solidFill>
                  <a:schemeClr val="dk1"/>
                </a:solidFill>
                <a:latin typeface="Arial"/>
                <a:ea typeface="Arial"/>
                <a:cs typeface="Arial"/>
                <a:sym typeface="Arial"/>
              </a:rPr>
              <a:t>ALTER USER &lt;name&gt; RESET CONNECT ATTEMPTS;</a:t>
            </a:r>
          </a:p>
          <a:p>
            <a:pPr>
              <a:lnSpc>
                <a:spcPct val="90000"/>
              </a:lnSpc>
              <a:buClr>
                <a:schemeClr val="hlink"/>
              </a:buClr>
            </a:pPr>
            <a:endParaRPr sz="1600" b="1" dirty="0">
              <a:solidFill>
                <a:schemeClr val="dk1"/>
              </a:solidFill>
              <a:latin typeface="Arial"/>
              <a:ea typeface="Arial"/>
              <a:cs typeface="Arial"/>
              <a:sym typeface="Arial"/>
            </a:endParaRP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Force a given user to change their password:</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b="1" dirty="0">
                <a:solidFill>
                  <a:schemeClr val="dk1"/>
                </a:solidFill>
                <a:latin typeface="Arial"/>
                <a:ea typeface="Arial"/>
                <a:cs typeface="Arial"/>
                <a:sym typeface="Arial"/>
              </a:rPr>
              <a:t>ALTER USER &lt;name&gt; FORCE PASSWORD CHANGE;</a:t>
            </a:r>
          </a:p>
          <a:p>
            <a:pPr>
              <a:lnSpc>
                <a:spcPct val="90000"/>
              </a:lnSpc>
              <a:buClr>
                <a:schemeClr val="hlink"/>
              </a:buClr>
            </a:pPr>
            <a:endParaRPr sz="1600" b="1" dirty="0">
              <a:solidFill>
                <a:schemeClr val="dk1"/>
              </a:solidFill>
              <a:latin typeface="Arial"/>
              <a:ea typeface="Arial"/>
              <a:cs typeface="Arial"/>
              <a:sym typeface="Arial"/>
            </a:endParaRP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Deactivate a given user:</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b="1" dirty="0">
                <a:solidFill>
                  <a:schemeClr val="dk1"/>
                </a:solidFill>
                <a:latin typeface="Arial"/>
                <a:ea typeface="Arial"/>
                <a:cs typeface="Arial"/>
                <a:sym typeface="Arial"/>
              </a:rPr>
              <a:t>ALTER USER &lt;name&gt; DEACTIVATE USER NOW;</a:t>
            </a:r>
          </a:p>
          <a:p>
            <a:pPr>
              <a:lnSpc>
                <a:spcPct val="90000"/>
              </a:lnSpc>
              <a:buClr>
                <a:schemeClr val="hlink"/>
              </a:buClr>
            </a:pPr>
            <a:endParaRPr sz="1600" b="1" dirty="0">
              <a:solidFill>
                <a:schemeClr val="dk1"/>
              </a:solidFill>
              <a:latin typeface="Arial"/>
              <a:ea typeface="Arial"/>
              <a:cs typeface="Arial"/>
              <a:sym typeface="Arial"/>
            </a:endParaRP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To re-activate a user that has been deactivated, change the user’s password</a:t>
            </a:r>
          </a:p>
          <a:p>
            <a:pPr>
              <a:lnSpc>
                <a:spcPct val="90000"/>
              </a:lnSpc>
              <a:buClr>
                <a:schemeClr val="dk1"/>
              </a:buClr>
              <a:buSzPct val="25000"/>
            </a:pPr>
            <a:r>
              <a:rPr lang="en-US" sz="1600" dirty="0">
                <a:solidFill>
                  <a:schemeClr val="dk1"/>
                </a:solidFill>
                <a:latin typeface="Arial"/>
                <a:ea typeface="Arial"/>
                <a:cs typeface="Arial"/>
                <a:sym typeface="Arial"/>
              </a:rPr>
              <a:t>    (as administrator [System privilege ‘USER ADMIN’])</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b="1" dirty="0">
                <a:solidFill>
                  <a:schemeClr val="dk1"/>
                </a:solidFill>
                <a:latin typeface="Arial"/>
                <a:ea typeface="Arial"/>
                <a:cs typeface="Arial"/>
                <a:sym typeface="Arial"/>
              </a:rPr>
              <a:t>ALTER USER &lt;name&gt; IDENTIFIED BY &lt;new password&gt;;</a:t>
            </a:r>
          </a:p>
          <a:p>
            <a:pPr>
              <a:lnSpc>
                <a:spcPct val="90000"/>
              </a:lnSpc>
              <a:buClr>
                <a:schemeClr val="hlink"/>
              </a:buClr>
            </a:pPr>
            <a:endParaRPr sz="1600" b="1" dirty="0">
              <a:solidFill>
                <a:schemeClr val="dk1"/>
              </a:solidFill>
              <a:latin typeface="Arial"/>
              <a:ea typeface="Arial"/>
              <a:cs typeface="Arial"/>
              <a:sym typeface="Arial"/>
            </a:endParaRPr>
          </a:p>
          <a:p>
            <a:pPr>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Exempt a given user from password lifetime rule:</a:t>
            </a:r>
          </a:p>
          <a:p>
            <a:pPr>
              <a:lnSpc>
                <a:spcPct val="90000"/>
              </a:lnSpc>
              <a:buClr>
                <a:schemeClr val="dk1"/>
              </a:buClr>
              <a:buSzPct val="25000"/>
            </a:pPr>
            <a:r>
              <a:rPr lang="en-US" sz="1600" b="1" dirty="0">
                <a:solidFill>
                  <a:schemeClr val="dk1"/>
                </a:solidFill>
                <a:latin typeface="Arial"/>
                <a:ea typeface="Arial"/>
                <a:cs typeface="Arial"/>
                <a:sym typeface="Arial"/>
              </a:rPr>
              <a:t>    ALTER USER &lt;name&gt; DISABLE PASSWORD LIFETIME;</a:t>
            </a:r>
          </a:p>
        </p:txBody>
      </p:sp>
    </p:spTree>
    <p:extLst>
      <p:ext uri="{BB962C8B-B14F-4D97-AF65-F5344CB8AC3E}">
        <p14:creationId xmlns:p14="http://schemas.microsoft.com/office/powerpoint/2010/main" val="272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227-544B-43F1-AFF0-2311A44C6E99}"/>
              </a:ext>
            </a:extLst>
          </p:cNvPr>
          <p:cNvSpPr>
            <a:spLocks noGrp="1"/>
          </p:cNvSpPr>
          <p:nvPr>
            <p:ph type="title"/>
          </p:nvPr>
        </p:nvSpPr>
        <p:spPr/>
        <p:txBody>
          <a:bodyPr/>
          <a:lstStyle/>
          <a:p>
            <a:r>
              <a:rPr lang="en-US" dirty="0"/>
              <a:t>Scenarios</a:t>
            </a:r>
          </a:p>
        </p:txBody>
      </p:sp>
      <p:pic>
        <p:nvPicPr>
          <p:cNvPr id="4" name="Content Placeholder 3">
            <a:extLst>
              <a:ext uri="{FF2B5EF4-FFF2-40B4-BE49-F238E27FC236}">
                <a16:creationId xmlns:a16="http://schemas.microsoft.com/office/drawing/2014/main" id="{E7AD2E22-A59F-4059-A366-2C415B53BA29}"/>
              </a:ext>
            </a:extLst>
          </p:cNvPr>
          <p:cNvPicPr>
            <a:picLocks noGrp="1" noChangeAspect="1"/>
          </p:cNvPicPr>
          <p:nvPr>
            <p:ph idx="1"/>
          </p:nvPr>
        </p:nvPicPr>
        <p:blipFill>
          <a:blip r:embed="rId2"/>
          <a:stretch>
            <a:fillRect/>
          </a:stretch>
        </p:blipFill>
        <p:spPr>
          <a:xfrm>
            <a:off x="210422" y="1541721"/>
            <a:ext cx="5933163" cy="3968454"/>
          </a:xfrm>
          <a:prstGeom prst="rect">
            <a:avLst/>
          </a:prstGeom>
        </p:spPr>
      </p:pic>
      <p:pic>
        <p:nvPicPr>
          <p:cNvPr id="5" name="Picture 4">
            <a:extLst>
              <a:ext uri="{FF2B5EF4-FFF2-40B4-BE49-F238E27FC236}">
                <a16:creationId xmlns:a16="http://schemas.microsoft.com/office/drawing/2014/main" id="{60D73D63-F432-4BEF-BA8C-69613370788C}"/>
              </a:ext>
            </a:extLst>
          </p:cNvPr>
          <p:cNvPicPr>
            <a:picLocks noChangeAspect="1"/>
          </p:cNvPicPr>
          <p:nvPr/>
        </p:nvPicPr>
        <p:blipFill>
          <a:blip r:embed="rId3"/>
          <a:stretch>
            <a:fillRect/>
          </a:stretch>
        </p:blipFill>
        <p:spPr>
          <a:xfrm>
            <a:off x="6143585" y="1722475"/>
            <a:ext cx="5722015" cy="3606947"/>
          </a:xfrm>
          <a:prstGeom prst="rect">
            <a:avLst/>
          </a:prstGeom>
        </p:spPr>
      </p:pic>
    </p:spTree>
    <p:extLst>
      <p:ext uri="{BB962C8B-B14F-4D97-AF65-F5344CB8AC3E}">
        <p14:creationId xmlns:p14="http://schemas.microsoft.com/office/powerpoint/2010/main" val="185437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30</a:t>
            </a:fld>
            <a:endParaRPr lang="en-US"/>
          </a:p>
        </p:txBody>
      </p:sp>
      <p:sp>
        <p:nvSpPr>
          <p:cNvPr id="262" name="Shape 262"/>
          <p:cNvSpPr txBox="1"/>
          <p:nvPr/>
        </p:nvSpPr>
        <p:spPr>
          <a:xfrm>
            <a:off x="1797842" y="1276961"/>
            <a:ext cx="8229600" cy="1219199"/>
          </a:xfrm>
          <a:prstGeom prst="rect">
            <a:avLst/>
          </a:prstGeom>
          <a:noFill/>
          <a:ln>
            <a:noFill/>
          </a:ln>
        </p:spPr>
        <p:txBody>
          <a:bodyPr wrap="square" lIns="91425" tIns="45700" rIns="91425" bIns="45700" anchor="t" anchorCtr="0">
            <a:noAutofit/>
          </a:bodyPr>
          <a:lstStyle/>
          <a:p>
            <a:pPr>
              <a:buClr>
                <a:schemeClr val="dk1"/>
              </a:buClr>
              <a:buSzPct val="25000"/>
            </a:pPr>
            <a:r>
              <a:rPr lang="en-US" sz="1600" dirty="0">
                <a:solidFill>
                  <a:schemeClr val="dk1"/>
                </a:solidFill>
                <a:latin typeface="Arial"/>
                <a:ea typeface="Arial"/>
                <a:cs typeface="Arial"/>
                <a:sym typeface="Arial"/>
              </a:rPr>
              <a:t>Passwords for database users are subject to certain security rules, which are configured using parameters. These parameters can be found from the indexserver.ini file in the password policy section. M_INIFILE_CONTENTS view can be used to view the contents of the  indexserver.ini file in the password policy section as follows</a:t>
            </a:r>
          </a:p>
          <a:p>
            <a:pPr>
              <a:spcBef>
                <a:spcPts val="320"/>
              </a:spcBef>
              <a:buClr>
                <a:schemeClr val="hlink"/>
              </a:buClr>
            </a:pPr>
            <a:endParaRPr sz="1600" dirty="0">
              <a:solidFill>
                <a:schemeClr val="dk1"/>
              </a:solidFill>
              <a:latin typeface="Arial"/>
              <a:ea typeface="Arial"/>
              <a:cs typeface="Arial"/>
              <a:sym typeface="Arial"/>
            </a:endParaRPr>
          </a:p>
          <a:p>
            <a:pPr marL="304800" indent="-304800">
              <a:lnSpc>
                <a:spcPct val="80000"/>
              </a:lnSpc>
              <a:spcBef>
                <a:spcPts val="320"/>
              </a:spcBef>
              <a:buClr>
                <a:schemeClr val="hlink"/>
              </a:buClr>
            </a:pPr>
            <a:endParaRPr sz="1600" dirty="0">
              <a:solidFill>
                <a:schemeClr val="dk1"/>
              </a:solidFill>
              <a:latin typeface="Arial"/>
              <a:ea typeface="Arial"/>
              <a:cs typeface="Arial"/>
              <a:sym typeface="Arial"/>
            </a:endParaRPr>
          </a:p>
          <a:p>
            <a:pPr marL="304800" indent="-304800">
              <a:lnSpc>
                <a:spcPct val="80000"/>
              </a:lnSpc>
              <a:spcBef>
                <a:spcPts val="360"/>
              </a:spcBef>
              <a:buClr>
                <a:schemeClr val="hlink"/>
              </a:buClr>
            </a:pPr>
            <a:endParaRPr dirty="0">
              <a:solidFill>
                <a:schemeClr val="dk1"/>
              </a:solidFill>
              <a:latin typeface="Arial"/>
              <a:ea typeface="Arial"/>
              <a:cs typeface="Arial"/>
              <a:sym typeface="Arial"/>
            </a:endParaRPr>
          </a:p>
          <a:p>
            <a:pPr marL="304800" indent="-304800">
              <a:lnSpc>
                <a:spcPct val="80000"/>
              </a:lnSpc>
              <a:spcBef>
                <a:spcPts val="360"/>
              </a:spcBef>
              <a:buClr>
                <a:schemeClr val="hlink"/>
              </a:buClr>
            </a:pPr>
            <a:endParaRPr dirty="0">
              <a:solidFill>
                <a:schemeClr val="dk1"/>
              </a:solidFill>
              <a:latin typeface="Arial"/>
              <a:ea typeface="Arial"/>
              <a:cs typeface="Arial"/>
              <a:sym typeface="Arial"/>
            </a:endParaRPr>
          </a:p>
          <a:p>
            <a:pPr marL="304800" indent="-304800">
              <a:lnSpc>
                <a:spcPct val="80000"/>
              </a:lnSpc>
              <a:spcBef>
                <a:spcPts val="360"/>
              </a:spcBef>
              <a:buClr>
                <a:schemeClr val="hlink"/>
              </a:buClr>
            </a:pPr>
            <a:endParaRPr dirty="0">
              <a:solidFill>
                <a:schemeClr val="dk1"/>
              </a:solidFill>
              <a:latin typeface="Arial"/>
              <a:ea typeface="Arial"/>
              <a:cs typeface="Arial"/>
              <a:sym typeface="Arial"/>
            </a:endParaRPr>
          </a:p>
          <a:p>
            <a:pPr marL="304800" indent="-304800">
              <a:lnSpc>
                <a:spcPct val="80000"/>
              </a:lnSpc>
              <a:spcBef>
                <a:spcPts val="360"/>
              </a:spcBef>
              <a:buClr>
                <a:schemeClr val="hlink"/>
              </a:buClr>
            </a:pPr>
            <a:endParaRPr dirty="0">
              <a:solidFill>
                <a:schemeClr val="dk1"/>
              </a:solidFill>
              <a:latin typeface="Arial"/>
              <a:ea typeface="Arial"/>
              <a:cs typeface="Arial"/>
              <a:sym typeface="Arial"/>
            </a:endParaRPr>
          </a:p>
        </p:txBody>
      </p:sp>
      <p:pic>
        <p:nvPicPr>
          <p:cNvPr id="263" name="Shape 263"/>
          <p:cNvPicPr preferRelativeResize="0"/>
          <p:nvPr/>
        </p:nvPicPr>
        <p:blipFill rotWithShape="1">
          <a:blip r:embed="rId3">
            <a:alphaModFix/>
          </a:blip>
          <a:srcRect/>
          <a:stretch/>
        </p:blipFill>
        <p:spPr>
          <a:xfrm>
            <a:off x="1797050" y="2625357"/>
            <a:ext cx="8230392" cy="3346818"/>
          </a:xfrm>
          <a:prstGeom prst="rect">
            <a:avLst/>
          </a:prstGeom>
          <a:noFill/>
          <a:ln w="9525" cap="flat" cmpd="sng">
            <a:solidFill>
              <a:schemeClr val="dk1"/>
            </a:solidFill>
            <a:prstDash val="solid"/>
            <a:miter lim="800000"/>
            <a:headEnd type="none" w="med" len="med"/>
            <a:tailEnd type="none" w="med" len="med"/>
          </a:ln>
        </p:spPr>
      </p:pic>
      <p:sp>
        <p:nvSpPr>
          <p:cNvPr id="264" name="Shape 264"/>
          <p:cNvSpPr/>
          <p:nvPr/>
        </p:nvSpPr>
        <p:spPr>
          <a:xfrm>
            <a:off x="1797051" y="684212"/>
            <a:ext cx="2849977"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Password policies</a:t>
            </a:r>
          </a:p>
        </p:txBody>
      </p:sp>
    </p:spTree>
    <p:extLst>
      <p:ext uri="{BB962C8B-B14F-4D97-AF65-F5344CB8AC3E}">
        <p14:creationId xmlns:p14="http://schemas.microsoft.com/office/powerpoint/2010/main" val="180085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31</a:t>
            </a:fld>
            <a:endParaRPr lang="en-US"/>
          </a:p>
        </p:txBody>
      </p:sp>
      <p:sp>
        <p:nvSpPr>
          <p:cNvPr id="271" name="Shape 271"/>
          <p:cNvSpPr txBox="1"/>
          <p:nvPr/>
        </p:nvSpPr>
        <p:spPr>
          <a:xfrm>
            <a:off x="2163762" y="1235075"/>
            <a:ext cx="7772400" cy="838198"/>
          </a:xfrm>
          <a:prstGeom prst="rect">
            <a:avLst/>
          </a:prstGeom>
          <a:noFill/>
          <a:ln>
            <a:noFill/>
          </a:ln>
        </p:spPr>
        <p:txBody>
          <a:bodyPr wrap="square" lIns="91425" tIns="45700" rIns="91425" bIns="45700" anchor="t" anchorCtr="0">
            <a:noAutofit/>
          </a:bodyPr>
          <a:lstStyle/>
          <a:p>
            <a:pPr marL="304800" indent="-304800">
              <a:buClr>
                <a:schemeClr val="dk1"/>
              </a:buClr>
              <a:buSzPct val="25000"/>
            </a:pPr>
            <a:r>
              <a:rPr lang="en-US" sz="1600">
                <a:solidFill>
                  <a:schemeClr val="dk1"/>
                </a:solidFill>
                <a:latin typeface="Arial"/>
                <a:ea typeface="Arial"/>
                <a:cs typeface="Arial"/>
                <a:sym typeface="Arial"/>
              </a:rPr>
              <a:t>Another way to view the existing password policy is to query </a:t>
            </a:r>
          </a:p>
          <a:p>
            <a:pPr marL="304800" indent="-304800">
              <a:spcBef>
                <a:spcPts val="320"/>
              </a:spcBef>
              <a:buClr>
                <a:schemeClr val="dk1"/>
              </a:buClr>
              <a:buSzPct val="25000"/>
            </a:pPr>
            <a:r>
              <a:rPr lang="en-US" sz="1600">
                <a:solidFill>
                  <a:schemeClr val="dk1"/>
                </a:solidFill>
                <a:latin typeface="Arial"/>
                <a:ea typeface="Arial"/>
                <a:cs typeface="Arial"/>
                <a:sym typeface="Arial"/>
              </a:rPr>
              <a:t>M_PASSWORD_POLICY view .</a:t>
            </a:r>
          </a:p>
        </p:txBody>
      </p:sp>
      <p:pic>
        <p:nvPicPr>
          <p:cNvPr id="272" name="Shape 272"/>
          <p:cNvPicPr preferRelativeResize="0"/>
          <p:nvPr/>
        </p:nvPicPr>
        <p:blipFill rotWithShape="1">
          <a:blip r:embed="rId3">
            <a:alphaModFix/>
          </a:blip>
          <a:srcRect/>
          <a:stretch/>
        </p:blipFill>
        <p:spPr>
          <a:xfrm>
            <a:off x="2438400" y="2192339"/>
            <a:ext cx="7239000" cy="4071935"/>
          </a:xfrm>
          <a:prstGeom prst="rect">
            <a:avLst/>
          </a:prstGeom>
          <a:noFill/>
          <a:ln>
            <a:noFill/>
          </a:ln>
        </p:spPr>
      </p:pic>
      <p:sp>
        <p:nvSpPr>
          <p:cNvPr id="273" name="Shape 273"/>
          <p:cNvSpPr/>
          <p:nvPr/>
        </p:nvSpPr>
        <p:spPr>
          <a:xfrm>
            <a:off x="1797051" y="684212"/>
            <a:ext cx="4580303"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Password policies ..Continued..</a:t>
            </a:r>
          </a:p>
        </p:txBody>
      </p:sp>
    </p:spTree>
    <p:extLst>
      <p:ext uri="{BB962C8B-B14F-4D97-AF65-F5344CB8AC3E}">
        <p14:creationId xmlns:p14="http://schemas.microsoft.com/office/powerpoint/2010/main" val="258553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32</a:t>
            </a:fld>
            <a:endParaRPr lang="en-US"/>
          </a:p>
        </p:txBody>
      </p:sp>
      <p:sp>
        <p:nvSpPr>
          <p:cNvPr id="280" name="Shape 280"/>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281" name="Shape 281"/>
          <p:cNvSpPr txBox="1">
            <a:spLocks noGrp="1"/>
          </p:cNvSpPr>
          <p:nvPr>
            <p:ph type="body" idx="1"/>
          </p:nvPr>
        </p:nvSpPr>
        <p:spPr>
          <a:xfrm>
            <a:off x="290623" y="1300679"/>
            <a:ext cx="4015563" cy="4153823"/>
          </a:xfrm>
          <a:prstGeom prst="rect">
            <a:avLst/>
          </a:prstGeom>
          <a:noFill/>
          <a:ln>
            <a:noFill/>
          </a:ln>
        </p:spPr>
        <p:txBody>
          <a:bodyPr vert="horz" wrap="square" lIns="91425" tIns="45700" rIns="91425" bIns="45700" rtlCol="0" anchor="t" anchorCtr="0">
            <a:noAutofit/>
          </a:bodyPr>
          <a:lstStyle/>
          <a:p>
            <a:pPr marL="304800" indent="-304800">
              <a:lnSpc>
                <a:spcPct val="80000"/>
              </a:lnSpc>
              <a:spcBef>
                <a:spcPts val="0"/>
              </a:spcBef>
              <a:buClr>
                <a:schemeClr val="dk1"/>
              </a:buClr>
              <a:buSzPct val="25000"/>
              <a:buNone/>
            </a:pPr>
            <a:r>
              <a:rPr lang="en-US" sz="1400" dirty="0">
                <a:solidFill>
                  <a:schemeClr val="dk1"/>
                </a:solidFill>
                <a:latin typeface="Arial"/>
                <a:ea typeface="Arial"/>
                <a:cs typeface="Arial"/>
                <a:sym typeface="Arial"/>
              </a:rPr>
              <a:t>Either of the two below methodologies could be followed to change the password policy.</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1.Using SAP HANA studio, follow these steps: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a. Open the </a:t>
            </a:r>
            <a:r>
              <a:rPr lang="en-US" sz="1400" i="1" dirty="0">
                <a:solidFill>
                  <a:schemeClr val="dk1"/>
                </a:solidFill>
                <a:latin typeface="Arial"/>
                <a:ea typeface="Arial"/>
                <a:cs typeface="Arial"/>
                <a:sym typeface="Arial"/>
              </a:rPr>
              <a:t>Administration editor </a:t>
            </a:r>
            <a:r>
              <a:rPr lang="en-US" sz="1400" dirty="0">
                <a:solidFill>
                  <a:schemeClr val="dk1"/>
                </a:solidFill>
                <a:latin typeface="Arial"/>
                <a:ea typeface="Arial"/>
                <a:cs typeface="Arial"/>
                <a:sym typeface="Arial"/>
              </a:rPr>
              <a:t>and go to the </a:t>
            </a:r>
            <a:r>
              <a:rPr lang="en-US" sz="1400" i="1" dirty="0">
                <a:solidFill>
                  <a:schemeClr val="dk1"/>
                </a:solidFill>
                <a:latin typeface="Arial"/>
                <a:ea typeface="Arial"/>
                <a:cs typeface="Arial"/>
                <a:sym typeface="Arial"/>
              </a:rPr>
              <a:t>Configuration </a:t>
            </a:r>
            <a:r>
              <a:rPr lang="en-US" sz="1400" dirty="0">
                <a:solidFill>
                  <a:schemeClr val="dk1"/>
                </a:solidFill>
                <a:latin typeface="Arial"/>
                <a:ea typeface="Arial"/>
                <a:cs typeface="Arial"/>
                <a:sym typeface="Arial"/>
              </a:rPr>
              <a:t>tab.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b. Expand the </a:t>
            </a:r>
            <a:r>
              <a:rPr lang="en-US" sz="1400" i="1" dirty="0">
                <a:solidFill>
                  <a:schemeClr val="dk1"/>
                </a:solidFill>
                <a:latin typeface="Arial"/>
                <a:ea typeface="Arial"/>
                <a:cs typeface="Arial"/>
                <a:sym typeface="Arial"/>
              </a:rPr>
              <a:t>indexserver.ini </a:t>
            </a:r>
            <a:r>
              <a:rPr lang="en-US" sz="1400" dirty="0">
                <a:solidFill>
                  <a:schemeClr val="dk1"/>
                </a:solidFill>
                <a:latin typeface="Arial"/>
                <a:ea typeface="Arial"/>
                <a:cs typeface="Arial"/>
                <a:sym typeface="Arial"/>
              </a:rPr>
              <a:t>section.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c. In the </a:t>
            </a:r>
            <a:r>
              <a:rPr lang="en-US" sz="1400" i="1" dirty="0">
                <a:solidFill>
                  <a:schemeClr val="dk1"/>
                </a:solidFill>
                <a:latin typeface="Arial"/>
                <a:ea typeface="Arial"/>
                <a:cs typeface="Arial"/>
                <a:sym typeface="Arial"/>
              </a:rPr>
              <a:t>Password policy </a:t>
            </a:r>
            <a:r>
              <a:rPr lang="en-US" sz="1400" dirty="0">
                <a:solidFill>
                  <a:schemeClr val="dk1"/>
                </a:solidFill>
                <a:latin typeface="Arial"/>
                <a:ea typeface="Arial"/>
                <a:cs typeface="Arial"/>
                <a:sym typeface="Arial"/>
              </a:rPr>
              <a:t>section, change the required parameters.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2. Using an SQL statement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(‘indexserver.ini’ , ‘SYSTEM’) </a:t>
            </a:r>
          </a:p>
          <a:p>
            <a:pPr marL="304800" indent="-304800">
              <a:lnSpc>
                <a:spcPct val="80000"/>
              </a:lnSpc>
              <a:spcBef>
                <a:spcPts val="700"/>
              </a:spcBef>
              <a:buClr>
                <a:schemeClr val="dk1"/>
              </a:buClr>
              <a:buSzPct val="25000"/>
              <a:buNone/>
            </a:pPr>
            <a:r>
              <a:rPr lang="en-US" sz="1400" dirty="0">
                <a:solidFill>
                  <a:schemeClr val="dk1"/>
                </a:solidFill>
                <a:latin typeface="Arial"/>
                <a:ea typeface="Arial"/>
                <a:cs typeface="Arial"/>
                <a:sym typeface="Arial"/>
              </a:rPr>
              <a:t>set (‘password policy’ , ‘&lt;</a:t>
            </a:r>
            <a:r>
              <a:rPr lang="en-US" sz="1400" dirty="0" err="1">
                <a:solidFill>
                  <a:schemeClr val="dk1"/>
                </a:solidFill>
                <a:latin typeface="Arial"/>
                <a:ea typeface="Arial"/>
                <a:cs typeface="Arial"/>
                <a:sym typeface="Arial"/>
              </a:rPr>
              <a:t>parameter_name</a:t>
            </a:r>
            <a:r>
              <a:rPr lang="en-US" sz="1400" dirty="0">
                <a:solidFill>
                  <a:schemeClr val="dk1"/>
                </a:solidFill>
                <a:latin typeface="Arial"/>
                <a:ea typeface="Arial"/>
                <a:cs typeface="Arial"/>
                <a:sym typeface="Arial"/>
              </a:rPr>
              <a:t>&gt;’) = ‘&lt;</a:t>
            </a:r>
            <a:r>
              <a:rPr lang="en-US" sz="1400" dirty="0" err="1">
                <a:solidFill>
                  <a:schemeClr val="dk1"/>
                </a:solidFill>
                <a:latin typeface="Arial"/>
                <a:ea typeface="Arial"/>
                <a:cs typeface="Arial"/>
                <a:sym typeface="Arial"/>
              </a:rPr>
              <a:t>new_value</a:t>
            </a:r>
            <a:r>
              <a:rPr lang="en-US" sz="1400" dirty="0">
                <a:solidFill>
                  <a:schemeClr val="dk1"/>
                </a:solidFill>
                <a:latin typeface="Arial"/>
                <a:ea typeface="Arial"/>
                <a:cs typeface="Arial"/>
                <a:sym typeface="Arial"/>
              </a:rPr>
              <a:t>&gt;’ with reconfigure </a:t>
            </a:r>
          </a:p>
          <a:p>
            <a:pPr marL="304800" indent="-304800">
              <a:lnSpc>
                <a:spcPct val="80000"/>
              </a:lnSpc>
              <a:spcBef>
                <a:spcPts val="700"/>
              </a:spcBef>
              <a:buClr>
                <a:schemeClr val="dk1"/>
              </a:buClr>
              <a:buSzPct val="25000"/>
              <a:buNone/>
            </a:pPr>
            <a:endParaRPr sz="1400" dirty="0">
              <a:solidFill>
                <a:schemeClr val="dk1"/>
              </a:solidFill>
              <a:latin typeface="Arial"/>
              <a:ea typeface="Arial"/>
              <a:cs typeface="Arial"/>
              <a:sym typeface="Arial"/>
            </a:endParaRPr>
          </a:p>
          <a:p>
            <a:pPr marL="304800" indent="-304800">
              <a:lnSpc>
                <a:spcPct val="80000"/>
              </a:lnSpc>
              <a:spcBef>
                <a:spcPts val="600"/>
              </a:spcBef>
              <a:buClr>
                <a:schemeClr val="dk1"/>
              </a:buClr>
              <a:buSzPct val="25000"/>
              <a:buNone/>
            </a:pPr>
            <a:endParaRPr sz="12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a:p>
            <a:pPr marL="304800" indent="-304800">
              <a:lnSpc>
                <a:spcPct val="80000"/>
              </a:lnSpc>
              <a:spcBef>
                <a:spcPts val="400"/>
              </a:spcBef>
              <a:buClr>
                <a:schemeClr val="dk1"/>
              </a:buClr>
              <a:buSzPct val="25000"/>
              <a:buNone/>
            </a:pPr>
            <a:endParaRPr sz="800" dirty="0">
              <a:solidFill>
                <a:schemeClr val="dk1"/>
              </a:solidFill>
              <a:latin typeface="Arial"/>
              <a:ea typeface="Arial"/>
              <a:cs typeface="Arial"/>
              <a:sym typeface="Arial"/>
            </a:endParaRPr>
          </a:p>
        </p:txBody>
      </p:sp>
      <p:pic>
        <p:nvPicPr>
          <p:cNvPr id="282" name="Shape 282"/>
          <p:cNvPicPr preferRelativeResize="0"/>
          <p:nvPr/>
        </p:nvPicPr>
        <p:blipFill rotWithShape="1">
          <a:blip r:embed="rId3">
            <a:alphaModFix/>
          </a:blip>
          <a:srcRect/>
          <a:stretch/>
        </p:blipFill>
        <p:spPr>
          <a:xfrm>
            <a:off x="4509519" y="1808670"/>
            <a:ext cx="7391858" cy="3645832"/>
          </a:xfrm>
          <a:prstGeom prst="rect">
            <a:avLst/>
          </a:prstGeom>
          <a:noFill/>
          <a:ln>
            <a:noFill/>
          </a:ln>
        </p:spPr>
      </p:pic>
      <p:sp>
        <p:nvSpPr>
          <p:cNvPr id="283" name="Shape 283"/>
          <p:cNvSpPr/>
          <p:nvPr/>
        </p:nvSpPr>
        <p:spPr>
          <a:xfrm>
            <a:off x="1797050" y="684212"/>
            <a:ext cx="6760796"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How do you change password policies in HANA</a:t>
            </a:r>
          </a:p>
        </p:txBody>
      </p:sp>
    </p:spTree>
    <p:extLst>
      <p:ext uri="{BB962C8B-B14F-4D97-AF65-F5344CB8AC3E}">
        <p14:creationId xmlns:p14="http://schemas.microsoft.com/office/powerpoint/2010/main" val="163282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33</a:t>
            </a:fld>
            <a:endParaRPr lang="en-US"/>
          </a:p>
        </p:txBody>
      </p:sp>
      <p:sp>
        <p:nvSpPr>
          <p:cNvPr id="289" name="Shape 289"/>
          <p:cNvSpPr/>
          <p:nvPr/>
        </p:nvSpPr>
        <p:spPr>
          <a:xfrm>
            <a:off x="382773" y="670143"/>
            <a:ext cx="5530348"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Types of Privileges in HANA</a:t>
            </a:r>
          </a:p>
        </p:txBody>
      </p:sp>
      <p:pic>
        <p:nvPicPr>
          <p:cNvPr id="2" name="Picture 1">
            <a:extLst>
              <a:ext uri="{FF2B5EF4-FFF2-40B4-BE49-F238E27FC236}">
                <a16:creationId xmlns:a16="http://schemas.microsoft.com/office/drawing/2014/main" id="{0D6A45BE-8CBB-480D-B140-965F4DD74562}"/>
              </a:ext>
            </a:extLst>
          </p:cNvPr>
          <p:cNvPicPr>
            <a:picLocks noChangeAspect="1"/>
          </p:cNvPicPr>
          <p:nvPr/>
        </p:nvPicPr>
        <p:blipFill>
          <a:blip r:embed="rId3"/>
          <a:stretch>
            <a:fillRect/>
          </a:stretch>
        </p:blipFill>
        <p:spPr>
          <a:xfrm>
            <a:off x="494485" y="1658679"/>
            <a:ext cx="11357750" cy="3975212"/>
          </a:xfrm>
          <a:prstGeom prst="rect">
            <a:avLst/>
          </a:prstGeom>
        </p:spPr>
      </p:pic>
    </p:spTree>
    <p:extLst>
      <p:ext uri="{BB962C8B-B14F-4D97-AF65-F5344CB8AC3E}">
        <p14:creationId xmlns:p14="http://schemas.microsoft.com/office/powerpoint/2010/main" val="97006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34</a:t>
            </a:fld>
            <a:endParaRPr lang="en-US"/>
          </a:p>
        </p:txBody>
      </p:sp>
      <p:sp>
        <p:nvSpPr>
          <p:cNvPr id="297" name="Shape 297"/>
          <p:cNvSpPr/>
          <p:nvPr/>
        </p:nvSpPr>
        <p:spPr>
          <a:xfrm>
            <a:off x="1981201" y="1508125"/>
            <a:ext cx="8534399" cy="4064000"/>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a:solidFill>
                  <a:schemeClr val="dk1"/>
                </a:solidFill>
                <a:latin typeface="Arial"/>
                <a:ea typeface="Arial"/>
                <a:cs typeface="Arial"/>
                <a:sym typeface="Arial"/>
              </a:rPr>
              <a:t>Analytic Privileges are used to control access to SAP HANA data Models.</a:t>
            </a:r>
          </a:p>
          <a:p>
            <a:pPr>
              <a:lnSpc>
                <a:spcPct val="90000"/>
              </a:lnSpc>
              <a:buClr>
                <a:srgbClr val="000000"/>
              </a:buClr>
            </a:pPr>
            <a:endParaRPr sz="1600">
              <a:solidFill>
                <a:schemeClr val="dk1"/>
              </a:solidFill>
              <a:latin typeface="Arial"/>
              <a:ea typeface="Arial"/>
              <a:cs typeface="Arial"/>
              <a:sym typeface="Arial"/>
            </a:endParaRPr>
          </a:p>
          <a:p>
            <a:pPr>
              <a:lnSpc>
                <a:spcPct val="90000"/>
              </a:lnSpc>
              <a:buClr>
                <a:schemeClr val="dk1"/>
              </a:buClr>
              <a:buSzPct val="25000"/>
            </a:pPr>
            <a:r>
              <a:rPr lang="en-US" sz="1600">
                <a:solidFill>
                  <a:schemeClr val="dk1"/>
                </a:solidFill>
                <a:latin typeface="Arial"/>
                <a:ea typeface="Arial"/>
                <a:cs typeface="Arial"/>
                <a:sym typeface="Arial"/>
              </a:rPr>
              <a:t>Analytic Privileges are automatically enforced for all three kinds of column views and </a:t>
            </a:r>
          </a:p>
          <a:p>
            <a:pPr>
              <a:lnSpc>
                <a:spcPct val="90000"/>
              </a:lnSpc>
              <a:buClr>
                <a:schemeClr val="dk1"/>
              </a:buClr>
              <a:buSzPct val="25000"/>
            </a:pPr>
            <a:r>
              <a:rPr lang="en-US" sz="1600">
                <a:solidFill>
                  <a:schemeClr val="dk1"/>
                </a:solidFill>
                <a:latin typeface="Arial"/>
                <a:ea typeface="Arial"/>
                <a:cs typeface="Arial"/>
                <a:sym typeface="Arial"/>
              </a:rPr>
              <a:t>without Analytic Privilege, no data can be viewed from</a:t>
            </a:r>
          </a:p>
          <a:p>
            <a:pPr>
              <a:lnSpc>
                <a:spcPct val="90000"/>
              </a:lnSpc>
              <a:buClr>
                <a:schemeClr val="hlink"/>
              </a:buClr>
            </a:pPr>
            <a:endParaRPr sz="1600">
              <a:solidFill>
                <a:schemeClr val="dk1"/>
              </a:solidFill>
              <a:latin typeface="Arial"/>
              <a:ea typeface="Arial"/>
              <a:cs typeface="Arial"/>
              <a:sym typeface="Arial"/>
            </a:endParaRP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Attribute Views</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Analytic Views</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Calculation Views</a:t>
            </a:r>
          </a:p>
          <a:p>
            <a:pPr>
              <a:lnSpc>
                <a:spcPct val="90000"/>
              </a:lnSpc>
              <a:buClr>
                <a:srgbClr val="000000"/>
              </a:buClr>
            </a:pPr>
            <a:endParaRPr sz="1600">
              <a:solidFill>
                <a:schemeClr val="dk1"/>
              </a:solidFill>
              <a:latin typeface="Arial"/>
              <a:ea typeface="Arial"/>
              <a:cs typeface="Arial"/>
              <a:sym typeface="Arial"/>
            </a:endParaRPr>
          </a:p>
          <a:p>
            <a:pPr>
              <a:lnSpc>
                <a:spcPct val="90000"/>
              </a:lnSpc>
              <a:buClr>
                <a:schemeClr val="dk1"/>
              </a:buClr>
              <a:buSzPct val="25000"/>
            </a:pPr>
            <a:r>
              <a:rPr lang="en-US" sz="1600">
                <a:solidFill>
                  <a:schemeClr val="dk1"/>
                </a:solidFill>
                <a:latin typeface="Arial"/>
                <a:ea typeface="Arial"/>
                <a:cs typeface="Arial"/>
                <a:sym typeface="Arial"/>
              </a:rPr>
              <a:t>Implement row-level security with Analytic Privileges</a:t>
            </a:r>
          </a:p>
          <a:p>
            <a:pPr>
              <a:lnSpc>
                <a:spcPct val="90000"/>
              </a:lnSpc>
              <a:buClr>
                <a:schemeClr val="dk1"/>
              </a:buClr>
              <a:buSzPct val="25000"/>
            </a:pPr>
            <a:r>
              <a:rPr lang="en-US" sz="1600">
                <a:solidFill>
                  <a:schemeClr val="dk1"/>
                </a:solidFill>
                <a:latin typeface="Arial"/>
                <a:ea typeface="Arial"/>
                <a:cs typeface="Arial"/>
                <a:sym typeface="Arial"/>
              </a:rPr>
              <a:t>Restrict access to a given data container to selected Attribute Values</a:t>
            </a:r>
          </a:p>
          <a:p>
            <a:pPr>
              <a:lnSpc>
                <a:spcPct val="90000"/>
              </a:lnSpc>
              <a:buClr>
                <a:srgbClr val="000000"/>
              </a:buClr>
            </a:pPr>
            <a:endParaRPr sz="1600">
              <a:solidFill>
                <a:schemeClr val="dk1"/>
              </a:solidFill>
              <a:latin typeface="Arial"/>
              <a:ea typeface="Arial"/>
              <a:cs typeface="Arial"/>
              <a:sym typeface="Arial"/>
            </a:endParaRP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Field from Attribute View</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Field from Attribute View used in Analytic View</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Private Dimension of Analytic View</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Attribute field in Calculation View</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Combinations of the above</a:t>
            </a:r>
          </a:p>
          <a:p>
            <a:pPr marL="1600200" lvl="3" indent="-2286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  Single value, range</a:t>
            </a:r>
          </a:p>
        </p:txBody>
      </p:sp>
      <p:sp>
        <p:nvSpPr>
          <p:cNvPr id="298" name="Shape 298"/>
          <p:cNvSpPr/>
          <p:nvPr/>
        </p:nvSpPr>
        <p:spPr>
          <a:xfrm>
            <a:off x="1797049" y="684212"/>
            <a:ext cx="405979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Analytic Privileges in HANA</a:t>
            </a:r>
          </a:p>
        </p:txBody>
      </p:sp>
    </p:spTree>
    <p:extLst>
      <p:ext uri="{BB962C8B-B14F-4D97-AF65-F5344CB8AC3E}">
        <p14:creationId xmlns:p14="http://schemas.microsoft.com/office/powerpoint/2010/main" val="3148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1706564" y="6457072"/>
            <a:ext cx="506753" cy="140677"/>
          </a:xfrm>
          <a:prstGeom prst="rect">
            <a:avLst/>
          </a:prstGeom>
          <a:noFill/>
          <a:ln>
            <a:noFill/>
          </a:ln>
        </p:spPr>
        <p:txBody>
          <a:bodyPr wrap="square" lIns="92075" tIns="46025" rIns="92075" bIns="46025" anchor="t" anchorCtr="0">
            <a:noAutofit/>
          </a:bodyPr>
          <a:lstStyle/>
          <a:p>
            <a:pPr>
              <a:buClr>
                <a:schemeClr val="dk1"/>
              </a:buClr>
              <a:buSzPct val="25000"/>
            </a:pPr>
            <a:fld id="{00000000-1234-1234-1234-123412341234}" type="slidenum">
              <a:rPr lang="en-US"/>
              <a:pPr>
                <a:buClr>
                  <a:schemeClr val="dk1"/>
                </a:buClr>
                <a:buSzPct val="25000"/>
              </a:pPr>
              <a:t>35</a:t>
            </a:fld>
            <a:endParaRPr lang="en-US"/>
          </a:p>
        </p:txBody>
      </p:sp>
      <p:sp>
        <p:nvSpPr>
          <p:cNvPr id="305" name="Shape 305"/>
          <p:cNvSpPr/>
          <p:nvPr/>
        </p:nvSpPr>
        <p:spPr>
          <a:xfrm>
            <a:off x="1797049" y="684212"/>
            <a:ext cx="497419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Restrictions on Analytic Privileges</a:t>
            </a:r>
          </a:p>
        </p:txBody>
      </p:sp>
      <p:sp>
        <p:nvSpPr>
          <p:cNvPr id="306" name="Shape 306"/>
          <p:cNvSpPr txBox="1"/>
          <p:nvPr/>
        </p:nvSpPr>
        <p:spPr>
          <a:xfrm>
            <a:off x="2073275" y="1417638"/>
            <a:ext cx="7589838" cy="3843335"/>
          </a:xfrm>
          <a:prstGeom prst="rect">
            <a:avLst/>
          </a:prstGeom>
          <a:noFill/>
          <a:ln>
            <a:noFill/>
          </a:ln>
        </p:spPr>
        <p:txBody>
          <a:bodyPr wrap="square" lIns="91425" tIns="45700" rIns="91425" bIns="45700" anchor="t" anchorCtr="0">
            <a:noAutofit/>
          </a:bodyPr>
          <a:lstStyle/>
          <a:p>
            <a:pPr marL="304800" indent="-304800">
              <a:lnSpc>
                <a:spcPct val="90000"/>
              </a:lnSpc>
              <a:buClr>
                <a:schemeClr val="dk1"/>
              </a:buClr>
              <a:buSzPct val="25000"/>
            </a:pPr>
            <a:r>
              <a:rPr lang="en-US" sz="1600">
                <a:solidFill>
                  <a:schemeClr val="dk1"/>
                </a:solidFill>
                <a:latin typeface="Arial"/>
                <a:ea typeface="Arial"/>
                <a:cs typeface="Arial"/>
                <a:sym typeface="Arial"/>
              </a:rPr>
              <a:t>An Analytic Privilege consists of several restrictions. Three of these restrictions</a:t>
            </a:r>
          </a:p>
          <a:p>
            <a:pPr marL="304800" indent="-304800">
              <a:lnSpc>
                <a:spcPct val="90000"/>
              </a:lnSpc>
              <a:buClr>
                <a:schemeClr val="dk1"/>
              </a:buClr>
              <a:buSzPct val="25000"/>
            </a:pPr>
            <a:r>
              <a:rPr lang="en-US" sz="1600">
                <a:solidFill>
                  <a:schemeClr val="dk1"/>
                </a:solidFill>
                <a:latin typeface="Arial"/>
                <a:ea typeface="Arial"/>
                <a:cs typeface="Arial"/>
                <a:sym typeface="Arial"/>
              </a:rPr>
              <a:t>are always present and have the following special meanings: </a:t>
            </a:r>
          </a:p>
          <a:p>
            <a:pPr marL="304800" indent="-304800">
              <a:lnSpc>
                <a:spcPct val="90000"/>
              </a:lnSpc>
              <a:buClr>
                <a:schemeClr val="dk1"/>
              </a:buClr>
            </a:pPr>
            <a:endParaRPr sz="1600">
              <a:solidFill>
                <a:schemeClr val="dk1"/>
              </a:solidFill>
              <a:latin typeface="Arial"/>
              <a:ea typeface="Arial"/>
              <a:cs typeface="Arial"/>
              <a:sym typeface="Arial"/>
            </a:endParaRPr>
          </a:p>
          <a:p>
            <a:pPr marL="304800" indent="-3048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One restriction (cube restriction) determines for which column views (Attribute, Analytic, or Calculation Views) the privilege is used. This may involve a single view, a list of views or, by means of a wildcard, all applicable views. </a:t>
            </a:r>
          </a:p>
          <a:p>
            <a:pPr marL="304800" indent="-304800">
              <a:lnSpc>
                <a:spcPct val="90000"/>
              </a:lnSpc>
              <a:buClr>
                <a:schemeClr val="dk1"/>
              </a:buClr>
            </a:pPr>
            <a:endParaRPr sz="1600">
              <a:solidFill>
                <a:schemeClr val="dk1"/>
              </a:solidFill>
              <a:latin typeface="Arial"/>
              <a:ea typeface="Arial"/>
              <a:cs typeface="Arial"/>
              <a:sym typeface="Arial"/>
            </a:endParaRPr>
          </a:p>
          <a:p>
            <a:pPr marL="304800" indent="-3048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One restriction (activity restriction) determines the effected activity, for example, READ. This means that the activity READ is restricted and not available for use. </a:t>
            </a:r>
          </a:p>
          <a:p>
            <a:pPr marL="304800" indent="-304800">
              <a:lnSpc>
                <a:spcPct val="90000"/>
              </a:lnSpc>
              <a:buClr>
                <a:schemeClr val="dk1"/>
              </a:buClr>
            </a:pPr>
            <a:endParaRPr sz="1600">
              <a:solidFill>
                <a:schemeClr val="dk1"/>
              </a:solidFill>
              <a:latin typeface="Arial"/>
              <a:ea typeface="Arial"/>
              <a:cs typeface="Arial"/>
              <a:sym typeface="Arial"/>
            </a:endParaRPr>
          </a:p>
          <a:p>
            <a:pPr marL="304800" indent="-304800">
              <a:lnSpc>
                <a:spcPct val="90000"/>
              </a:lnSpc>
              <a:buClr>
                <a:schemeClr val="dk1"/>
              </a:buClr>
              <a:buSzPct val="100000"/>
              <a:buFont typeface="Noto Sans Symbols"/>
              <a:buChar char="➢"/>
            </a:pPr>
            <a:r>
              <a:rPr lang="en-US" sz="1600">
                <a:solidFill>
                  <a:schemeClr val="dk1"/>
                </a:solidFill>
                <a:latin typeface="Arial"/>
                <a:ea typeface="Arial"/>
                <a:cs typeface="Arial"/>
                <a:sym typeface="Arial"/>
              </a:rPr>
              <a:t>One restriction (validity restriction) determines at what times the privilege is valid. </a:t>
            </a:r>
          </a:p>
          <a:p>
            <a:pPr marL="304800" indent="-304800">
              <a:lnSpc>
                <a:spcPct val="90000"/>
              </a:lnSpc>
              <a:buClr>
                <a:schemeClr val="dk1"/>
              </a:buClr>
            </a:pPr>
            <a:endParaRPr sz="1600">
              <a:solidFill>
                <a:schemeClr val="dk1"/>
              </a:solidFill>
              <a:latin typeface="Arial"/>
              <a:ea typeface="Arial"/>
              <a:cs typeface="Arial"/>
              <a:sym typeface="Arial"/>
            </a:endParaRPr>
          </a:p>
          <a:p>
            <a:pPr marL="304800" indent="-304800">
              <a:lnSpc>
                <a:spcPct val="90000"/>
              </a:lnSpc>
              <a:buClr>
                <a:schemeClr val="dk1"/>
              </a:buClr>
            </a:pPr>
            <a:endParaRPr sz="1600" b="1">
              <a:solidFill>
                <a:srgbClr val="051CB4"/>
              </a:solidFill>
              <a:latin typeface="Arial"/>
              <a:ea typeface="Arial"/>
              <a:cs typeface="Arial"/>
              <a:sym typeface="Arial"/>
            </a:endParaRPr>
          </a:p>
          <a:p>
            <a:pPr marL="304800" indent="-304800">
              <a:lnSpc>
                <a:spcPct val="90000"/>
              </a:lnSpc>
              <a:buClr>
                <a:schemeClr val="dk1"/>
              </a:buClr>
            </a:pPr>
            <a:endParaRPr sz="1600" b="1">
              <a:solidFill>
                <a:srgbClr val="051CB4"/>
              </a:solidFill>
              <a:latin typeface="Arial"/>
              <a:ea typeface="Arial"/>
              <a:cs typeface="Arial"/>
              <a:sym typeface="Arial"/>
            </a:endParaRPr>
          </a:p>
          <a:p>
            <a:pPr marL="304800" indent="-304800">
              <a:lnSpc>
                <a:spcPct val="90000"/>
              </a:lnSpc>
              <a:buClr>
                <a:schemeClr val="dk1"/>
              </a:buClr>
            </a:pPr>
            <a:endParaRPr sz="1600" b="1">
              <a:solidFill>
                <a:srgbClr val="051CB4"/>
              </a:solidFill>
              <a:latin typeface="Arial"/>
              <a:ea typeface="Arial"/>
              <a:cs typeface="Arial"/>
              <a:sym typeface="Arial"/>
            </a:endParaRPr>
          </a:p>
        </p:txBody>
      </p:sp>
    </p:spTree>
    <p:extLst>
      <p:ext uri="{BB962C8B-B14F-4D97-AF65-F5344CB8AC3E}">
        <p14:creationId xmlns:p14="http://schemas.microsoft.com/office/powerpoint/2010/main" val="395777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36</a:t>
            </a:fld>
            <a:endParaRPr lang="en-US"/>
          </a:p>
        </p:txBody>
      </p:sp>
      <p:sp>
        <p:nvSpPr>
          <p:cNvPr id="313" name="Shape 313"/>
          <p:cNvSpPr/>
          <p:nvPr/>
        </p:nvSpPr>
        <p:spPr>
          <a:xfrm>
            <a:off x="1797050" y="684212"/>
            <a:ext cx="4017596"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Creating Analytic Privileges</a:t>
            </a:r>
          </a:p>
        </p:txBody>
      </p:sp>
      <p:sp>
        <p:nvSpPr>
          <p:cNvPr id="314" name="Shape 314"/>
          <p:cNvSpPr txBox="1"/>
          <p:nvPr/>
        </p:nvSpPr>
        <p:spPr>
          <a:xfrm>
            <a:off x="1889125" y="1417638"/>
            <a:ext cx="8504236" cy="427037"/>
          </a:xfrm>
          <a:prstGeom prst="rect">
            <a:avLst/>
          </a:prstGeom>
          <a:noFill/>
          <a:ln>
            <a:noFill/>
          </a:ln>
        </p:spPr>
        <p:txBody>
          <a:bodyPr wrap="square" lIns="91425" tIns="45700" rIns="91425" bIns="45700" anchor="t" anchorCtr="0">
            <a:noAutofit/>
          </a:bodyPr>
          <a:lstStyle/>
          <a:p>
            <a:pPr>
              <a:buClr>
                <a:srgbClr val="000000"/>
              </a:buClr>
            </a:pPr>
            <a:endParaRPr sz="2200">
              <a:solidFill>
                <a:schemeClr val="hlink"/>
              </a:solidFill>
              <a:latin typeface="Arial"/>
              <a:ea typeface="Arial"/>
              <a:cs typeface="Arial"/>
              <a:sym typeface="Arial"/>
            </a:endParaRPr>
          </a:p>
        </p:txBody>
      </p:sp>
      <p:sp>
        <p:nvSpPr>
          <p:cNvPr id="315" name="Shape 315"/>
          <p:cNvSpPr txBox="1"/>
          <p:nvPr/>
        </p:nvSpPr>
        <p:spPr>
          <a:xfrm>
            <a:off x="1889126" y="1325562"/>
            <a:ext cx="3749673" cy="517524"/>
          </a:xfrm>
          <a:prstGeom prst="rect">
            <a:avLst/>
          </a:prstGeom>
          <a:noFill/>
          <a:ln>
            <a:noFill/>
          </a:ln>
        </p:spPr>
        <p:txBody>
          <a:bodyPr wrap="square" lIns="91425" tIns="45700" rIns="91425" bIns="45700" anchor="t" anchorCtr="0">
            <a:noAutofit/>
          </a:bodyPr>
          <a:lstStyle/>
          <a:p>
            <a:pPr>
              <a:buClr>
                <a:schemeClr val="dk1"/>
              </a:buClr>
              <a:buSzPct val="25000"/>
            </a:pPr>
            <a:r>
              <a:rPr lang="en-US" sz="1400" b="1">
                <a:solidFill>
                  <a:schemeClr val="dk1"/>
                </a:solidFill>
                <a:latin typeface="Arial"/>
                <a:ea typeface="Arial"/>
                <a:cs typeface="Arial"/>
                <a:sym typeface="Arial"/>
              </a:rPr>
              <a:t>Right Click applicable package &amp; click New -&gt; Analytic Privilege.</a:t>
            </a:r>
          </a:p>
        </p:txBody>
      </p:sp>
      <p:sp>
        <p:nvSpPr>
          <p:cNvPr id="316" name="Shape 316"/>
          <p:cNvSpPr txBox="1"/>
          <p:nvPr/>
        </p:nvSpPr>
        <p:spPr>
          <a:xfrm>
            <a:off x="6553201" y="1325562"/>
            <a:ext cx="3565525" cy="517524"/>
          </a:xfrm>
          <a:prstGeom prst="rect">
            <a:avLst/>
          </a:prstGeom>
          <a:noFill/>
          <a:ln>
            <a:noFill/>
          </a:ln>
        </p:spPr>
        <p:txBody>
          <a:bodyPr wrap="square" lIns="91425" tIns="45700" rIns="91425" bIns="45700" anchor="t" anchorCtr="0">
            <a:noAutofit/>
          </a:bodyPr>
          <a:lstStyle/>
          <a:p>
            <a:pPr>
              <a:buClr>
                <a:schemeClr val="dk1"/>
              </a:buClr>
              <a:buSzPct val="25000"/>
            </a:pPr>
            <a:r>
              <a:rPr lang="en-US" sz="1400" b="1">
                <a:solidFill>
                  <a:schemeClr val="dk1"/>
                </a:solidFill>
                <a:latin typeface="Arial"/>
                <a:ea typeface="Arial"/>
                <a:cs typeface="Arial"/>
                <a:sym typeface="Arial"/>
              </a:rPr>
              <a:t>Enter appropriate Name &amp; Description of the privilege and then click Next</a:t>
            </a:r>
          </a:p>
        </p:txBody>
      </p:sp>
      <p:pic>
        <p:nvPicPr>
          <p:cNvPr id="317" name="Shape 317"/>
          <p:cNvPicPr preferRelativeResize="0"/>
          <p:nvPr/>
        </p:nvPicPr>
        <p:blipFill rotWithShape="1">
          <a:blip r:embed="rId3">
            <a:alphaModFix/>
          </a:blip>
          <a:srcRect/>
          <a:stretch/>
        </p:blipFill>
        <p:spPr>
          <a:xfrm>
            <a:off x="1706564" y="1965326"/>
            <a:ext cx="4676775" cy="4076699"/>
          </a:xfrm>
          <a:prstGeom prst="rect">
            <a:avLst/>
          </a:prstGeom>
          <a:noFill/>
          <a:ln>
            <a:noFill/>
          </a:ln>
        </p:spPr>
      </p:pic>
      <p:pic>
        <p:nvPicPr>
          <p:cNvPr id="318" name="Shape 318"/>
          <p:cNvPicPr preferRelativeResize="0"/>
          <p:nvPr/>
        </p:nvPicPr>
        <p:blipFill rotWithShape="1">
          <a:blip r:embed="rId4">
            <a:alphaModFix/>
          </a:blip>
          <a:srcRect/>
          <a:stretch/>
        </p:blipFill>
        <p:spPr>
          <a:xfrm>
            <a:off x="6645275" y="1965325"/>
            <a:ext cx="3733800" cy="2838450"/>
          </a:xfrm>
          <a:prstGeom prst="rect">
            <a:avLst/>
          </a:prstGeom>
          <a:noFill/>
          <a:ln>
            <a:noFill/>
          </a:ln>
        </p:spPr>
      </p:pic>
    </p:spTree>
    <p:extLst>
      <p:ext uri="{BB962C8B-B14F-4D97-AF65-F5344CB8AC3E}">
        <p14:creationId xmlns:p14="http://schemas.microsoft.com/office/powerpoint/2010/main" val="3493072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37</a:t>
            </a:fld>
            <a:endParaRPr lang="en-US"/>
          </a:p>
        </p:txBody>
      </p:sp>
      <p:sp>
        <p:nvSpPr>
          <p:cNvPr id="324" name="Shape 324"/>
          <p:cNvSpPr/>
          <p:nvPr/>
        </p:nvSpPr>
        <p:spPr>
          <a:xfrm>
            <a:off x="1797051" y="684212"/>
            <a:ext cx="8596313"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Creating Analytic Privileges			  Continued…</a:t>
            </a:r>
          </a:p>
        </p:txBody>
      </p:sp>
      <p:pic>
        <p:nvPicPr>
          <p:cNvPr id="325" name="Shape 325"/>
          <p:cNvPicPr preferRelativeResize="0"/>
          <p:nvPr/>
        </p:nvPicPr>
        <p:blipFill rotWithShape="1">
          <a:blip r:embed="rId3">
            <a:alphaModFix/>
          </a:blip>
          <a:srcRect/>
          <a:stretch/>
        </p:blipFill>
        <p:spPr>
          <a:xfrm>
            <a:off x="7129461" y="1417638"/>
            <a:ext cx="4467224" cy="3108325"/>
          </a:xfrm>
          <a:prstGeom prst="rect">
            <a:avLst/>
          </a:prstGeom>
          <a:noFill/>
          <a:ln w="9525" cap="flat" cmpd="sng">
            <a:solidFill>
              <a:schemeClr val="dk1"/>
            </a:solidFill>
            <a:prstDash val="solid"/>
            <a:miter lim="800000"/>
            <a:headEnd type="none" w="med" len="med"/>
            <a:tailEnd type="none" w="med" len="med"/>
          </a:ln>
        </p:spPr>
      </p:pic>
      <p:sp>
        <p:nvSpPr>
          <p:cNvPr id="326" name="Shape 326"/>
          <p:cNvSpPr txBox="1"/>
          <p:nvPr/>
        </p:nvSpPr>
        <p:spPr>
          <a:xfrm>
            <a:off x="1798637" y="1325562"/>
            <a:ext cx="4297360" cy="517524"/>
          </a:xfrm>
          <a:prstGeom prst="rect">
            <a:avLst/>
          </a:prstGeom>
          <a:noFill/>
          <a:ln>
            <a:noFill/>
          </a:ln>
        </p:spPr>
        <p:txBody>
          <a:bodyPr wrap="square" lIns="91425" tIns="45700" rIns="91425" bIns="45700" anchor="t" anchorCtr="0">
            <a:noAutofit/>
          </a:bodyPr>
          <a:lstStyle/>
          <a:p>
            <a:pPr>
              <a:buClr>
                <a:schemeClr val="dk1"/>
              </a:buClr>
              <a:buSzPct val="25000"/>
            </a:pPr>
            <a:r>
              <a:rPr lang="en-US" sz="1400" b="1" dirty="0">
                <a:solidFill>
                  <a:schemeClr val="dk1"/>
                </a:solidFill>
                <a:latin typeface="Arial"/>
                <a:ea typeface="Arial"/>
                <a:cs typeface="Arial"/>
                <a:sym typeface="Arial"/>
              </a:rPr>
              <a:t>Select required Information Model to define Analytic Privilege for that model</a:t>
            </a:r>
          </a:p>
        </p:txBody>
      </p:sp>
      <p:pic>
        <p:nvPicPr>
          <p:cNvPr id="327" name="Shape 327"/>
          <p:cNvPicPr preferRelativeResize="0"/>
          <p:nvPr/>
        </p:nvPicPr>
        <p:blipFill rotWithShape="1">
          <a:blip r:embed="rId4">
            <a:alphaModFix/>
          </a:blip>
          <a:srcRect/>
          <a:stretch/>
        </p:blipFill>
        <p:spPr>
          <a:xfrm>
            <a:off x="1050924" y="2579689"/>
            <a:ext cx="5792786" cy="2860674"/>
          </a:xfrm>
          <a:prstGeom prst="rect">
            <a:avLst/>
          </a:prstGeom>
          <a:noFill/>
          <a:ln w="9525" cap="flat" cmpd="sng">
            <a:solidFill>
              <a:schemeClr val="dk1"/>
            </a:solidFill>
            <a:prstDash val="solid"/>
            <a:miter lim="800000"/>
            <a:headEnd type="none" w="med" len="med"/>
            <a:tailEnd type="none" w="med" len="med"/>
          </a:ln>
        </p:spPr>
      </p:pic>
      <p:cxnSp>
        <p:nvCxnSpPr>
          <p:cNvPr id="328" name="Shape 328"/>
          <p:cNvCxnSpPr>
            <a:cxnSpLocks/>
          </p:cNvCxnSpPr>
          <p:nvPr/>
        </p:nvCxnSpPr>
        <p:spPr>
          <a:xfrm flipH="1">
            <a:off x="2597946" y="2152652"/>
            <a:ext cx="4548979" cy="1690685"/>
          </a:xfrm>
          <a:prstGeom prst="straightConnector1">
            <a:avLst/>
          </a:prstGeom>
          <a:noFill/>
          <a:ln w="9525" cap="flat" cmpd="sng">
            <a:solidFill>
              <a:schemeClr val="dk1"/>
            </a:solidFill>
            <a:prstDash val="solid"/>
            <a:round/>
            <a:headEnd type="none" w="med" len="med"/>
            <a:tailEnd type="triangle" w="lg" len="lg"/>
          </a:ln>
        </p:spPr>
      </p:cxnSp>
      <p:sp>
        <p:nvSpPr>
          <p:cNvPr id="330" name="Shape 330"/>
          <p:cNvSpPr txBox="1"/>
          <p:nvPr/>
        </p:nvSpPr>
        <p:spPr>
          <a:xfrm>
            <a:off x="2822980" y="4160029"/>
            <a:ext cx="457200" cy="427037"/>
          </a:xfrm>
          <a:prstGeom prst="rect">
            <a:avLst/>
          </a:prstGeom>
          <a:noFill/>
          <a:ln>
            <a:noFill/>
          </a:ln>
        </p:spPr>
        <p:txBody>
          <a:bodyPr wrap="square" lIns="91425" tIns="45700" rIns="91425" bIns="45700" anchor="t" anchorCtr="0">
            <a:noAutofit/>
          </a:bodyPr>
          <a:lstStyle/>
          <a:p>
            <a:pPr>
              <a:buClr>
                <a:schemeClr val="hlink"/>
              </a:buClr>
              <a:buSzPct val="25000"/>
            </a:pPr>
            <a:r>
              <a:rPr lang="en-US" sz="2200" b="1" dirty="0">
                <a:solidFill>
                  <a:schemeClr val="hlink"/>
                </a:solidFill>
                <a:latin typeface="Arial"/>
                <a:ea typeface="Arial"/>
                <a:cs typeface="Arial"/>
                <a:sym typeface="Arial"/>
              </a:rPr>
              <a:t>1</a:t>
            </a:r>
          </a:p>
        </p:txBody>
      </p:sp>
      <p:sp>
        <p:nvSpPr>
          <p:cNvPr id="331" name="Shape 331"/>
          <p:cNvSpPr txBox="1"/>
          <p:nvPr/>
        </p:nvSpPr>
        <p:spPr>
          <a:xfrm>
            <a:off x="6114851" y="3361128"/>
            <a:ext cx="457200" cy="427037"/>
          </a:xfrm>
          <a:prstGeom prst="rect">
            <a:avLst/>
          </a:prstGeom>
          <a:noFill/>
          <a:ln>
            <a:noFill/>
          </a:ln>
        </p:spPr>
        <p:txBody>
          <a:bodyPr wrap="square" lIns="91425" tIns="45700" rIns="91425" bIns="45700" anchor="t" anchorCtr="0">
            <a:noAutofit/>
          </a:bodyPr>
          <a:lstStyle/>
          <a:p>
            <a:pPr>
              <a:buClr>
                <a:schemeClr val="hlink"/>
              </a:buClr>
              <a:buSzPct val="25000"/>
            </a:pPr>
            <a:r>
              <a:rPr lang="en-US" sz="2200" b="1" dirty="0">
                <a:solidFill>
                  <a:schemeClr val="hlink"/>
                </a:solidFill>
                <a:latin typeface="Arial"/>
                <a:ea typeface="Arial"/>
                <a:cs typeface="Arial"/>
                <a:sym typeface="Arial"/>
              </a:rPr>
              <a:t>2</a:t>
            </a:r>
          </a:p>
        </p:txBody>
      </p:sp>
      <p:sp>
        <p:nvSpPr>
          <p:cNvPr id="332" name="Shape 332"/>
          <p:cNvSpPr txBox="1"/>
          <p:nvPr/>
        </p:nvSpPr>
        <p:spPr>
          <a:xfrm>
            <a:off x="5926929" y="4428331"/>
            <a:ext cx="457200" cy="427037"/>
          </a:xfrm>
          <a:prstGeom prst="rect">
            <a:avLst/>
          </a:prstGeom>
          <a:noFill/>
          <a:ln>
            <a:noFill/>
          </a:ln>
        </p:spPr>
        <p:txBody>
          <a:bodyPr wrap="square" lIns="91425" tIns="45700" rIns="91425" bIns="45700" anchor="t" anchorCtr="0">
            <a:noAutofit/>
          </a:bodyPr>
          <a:lstStyle/>
          <a:p>
            <a:pPr>
              <a:buClr>
                <a:schemeClr val="hlink"/>
              </a:buClr>
              <a:buSzPct val="25000"/>
            </a:pPr>
            <a:r>
              <a:rPr lang="en-US" sz="2200" b="1">
                <a:solidFill>
                  <a:schemeClr val="hlink"/>
                </a:solidFill>
                <a:latin typeface="Arial"/>
                <a:ea typeface="Arial"/>
                <a:cs typeface="Arial"/>
                <a:sym typeface="Arial"/>
              </a:rPr>
              <a:t>3</a:t>
            </a:r>
          </a:p>
        </p:txBody>
      </p:sp>
    </p:spTree>
    <p:extLst>
      <p:ext uri="{BB962C8B-B14F-4D97-AF65-F5344CB8AC3E}">
        <p14:creationId xmlns:p14="http://schemas.microsoft.com/office/powerpoint/2010/main" val="280786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38</a:t>
            </a:fld>
            <a:endParaRPr lang="en-US"/>
          </a:p>
        </p:txBody>
      </p:sp>
      <p:sp>
        <p:nvSpPr>
          <p:cNvPr id="338" name="Shape 338"/>
          <p:cNvSpPr/>
          <p:nvPr/>
        </p:nvSpPr>
        <p:spPr>
          <a:xfrm>
            <a:off x="1797050" y="684212"/>
            <a:ext cx="8378580"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Creating Analytic Privileges			Continued…</a:t>
            </a:r>
          </a:p>
        </p:txBody>
      </p:sp>
      <p:sp>
        <p:nvSpPr>
          <p:cNvPr id="339" name="Shape 339"/>
          <p:cNvSpPr txBox="1"/>
          <p:nvPr/>
        </p:nvSpPr>
        <p:spPr>
          <a:xfrm>
            <a:off x="1798638" y="1325562"/>
            <a:ext cx="4205287" cy="517524"/>
          </a:xfrm>
          <a:prstGeom prst="rect">
            <a:avLst/>
          </a:prstGeom>
          <a:noFill/>
          <a:ln>
            <a:noFill/>
          </a:ln>
        </p:spPr>
        <p:txBody>
          <a:bodyPr wrap="square" lIns="91425" tIns="45700" rIns="91425" bIns="45700" anchor="t" anchorCtr="0">
            <a:noAutofit/>
          </a:bodyPr>
          <a:lstStyle/>
          <a:p>
            <a:pPr>
              <a:buClr>
                <a:schemeClr val="dk1"/>
              </a:buClr>
              <a:buSzPct val="25000"/>
            </a:pPr>
            <a:r>
              <a:rPr lang="en-US" sz="1400">
                <a:solidFill>
                  <a:schemeClr val="dk1"/>
                </a:solidFill>
                <a:latin typeface="Arial"/>
                <a:ea typeface="Arial"/>
                <a:cs typeface="Arial"/>
                <a:sym typeface="Arial"/>
              </a:rPr>
              <a:t>Under </a:t>
            </a:r>
            <a:r>
              <a:rPr lang="en-US" sz="1400" b="1">
                <a:solidFill>
                  <a:schemeClr val="dk1"/>
                </a:solidFill>
                <a:latin typeface="Arial"/>
                <a:ea typeface="Arial"/>
                <a:cs typeface="Arial"/>
                <a:sym typeface="Arial"/>
              </a:rPr>
              <a:t>Associated Attributes Restrictions </a:t>
            </a:r>
            <a:r>
              <a:rPr lang="en-US" sz="1400">
                <a:solidFill>
                  <a:schemeClr val="dk1"/>
                </a:solidFill>
                <a:latin typeface="Arial"/>
                <a:ea typeface="Arial"/>
                <a:cs typeface="Arial"/>
                <a:sym typeface="Arial"/>
              </a:rPr>
              <a:t>click </a:t>
            </a:r>
            <a:r>
              <a:rPr lang="en-US" sz="1400" b="1">
                <a:solidFill>
                  <a:schemeClr val="dk1"/>
                </a:solidFill>
                <a:latin typeface="Arial"/>
                <a:ea typeface="Arial"/>
                <a:cs typeface="Arial"/>
                <a:sym typeface="Arial"/>
              </a:rPr>
              <a:t>Add to add attribute which wll be used for filter-</a:t>
            </a:r>
          </a:p>
        </p:txBody>
      </p:sp>
      <p:pic>
        <p:nvPicPr>
          <p:cNvPr id="340" name="Shape 340"/>
          <p:cNvPicPr preferRelativeResize="0"/>
          <p:nvPr/>
        </p:nvPicPr>
        <p:blipFill rotWithShape="1">
          <a:blip r:embed="rId3">
            <a:alphaModFix/>
          </a:blip>
          <a:srcRect/>
          <a:stretch/>
        </p:blipFill>
        <p:spPr>
          <a:xfrm>
            <a:off x="3535364" y="2057401"/>
            <a:ext cx="2686049" cy="3295649"/>
          </a:xfrm>
          <a:prstGeom prst="rect">
            <a:avLst/>
          </a:prstGeom>
          <a:noFill/>
          <a:ln w="9525" cap="flat" cmpd="sng">
            <a:solidFill>
              <a:schemeClr val="dk1"/>
            </a:solidFill>
            <a:prstDash val="solid"/>
            <a:miter lim="800000"/>
            <a:headEnd type="none" w="med" len="med"/>
            <a:tailEnd type="none" w="med" len="med"/>
          </a:ln>
        </p:spPr>
      </p:pic>
      <p:sp>
        <p:nvSpPr>
          <p:cNvPr id="341" name="Shape 341"/>
          <p:cNvSpPr/>
          <p:nvPr/>
        </p:nvSpPr>
        <p:spPr>
          <a:xfrm>
            <a:off x="6810190" y="3592106"/>
            <a:ext cx="4202112" cy="730250"/>
          </a:xfrm>
          <a:prstGeom prst="rect">
            <a:avLst/>
          </a:prstGeom>
          <a:noFill/>
          <a:ln>
            <a:noFill/>
          </a:ln>
        </p:spPr>
        <p:txBody>
          <a:bodyPr wrap="square" lIns="91425" tIns="45700" rIns="91425" bIns="45700" anchor="t" anchorCtr="0">
            <a:noAutofit/>
          </a:bodyPr>
          <a:lstStyle/>
          <a:p>
            <a:pPr>
              <a:buClr>
                <a:schemeClr val="dk1"/>
              </a:buClr>
              <a:buSzPct val="25000"/>
            </a:pPr>
            <a:r>
              <a:rPr lang="en-US" sz="1400" dirty="0">
                <a:solidFill>
                  <a:schemeClr val="dk1"/>
                </a:solidFill>
                <a:latin typeface="Arial"/>
                <a:ea typeface="Arial"/>
                <a:cs typeface="Arial"/>
                <a:sym typeface="Arial"/>
              </a:rPr>
              <a:t>Under </a:t>
            </a:r>
            <a:r>
              <a:rPr lang="en-US" sz="1400" b="1" dirty="0">
                <a:solidFill>
                  <a:schemeClr val="dk1"/>
                </a:solidFill>
                <a:latin typeface="Arial"/>
                <a:ea typeface="Arial"/>
                <a:cs typeface="Arial"/>
                <a:sym typeface="Arial"/>
              </a:rPr>
              <a:t>Assign Restrictions </a:t>
            </a:r>
            <a:r>
              <a:rPr lang="en-US" sz="1400" dirty="0">
                <a:solidFill>
                  <a:schemeClr val="dk1"/>
                </a:solidFill>
                <a:latin typeface="Arial"/>
                <a:ea typeface="Arial"/>
                <a:cs typeface="Arial"/>
                <a:sym typeface="Arial"/>
              </a:rPr>
              <a:t>click the </a:t>
            </a:r>
            <a:r>
              <a:rPr lang="en-US" sz="1400" b="1" dirty="0">
                <a:solidFill>
                  <a:schemeClr val="dk1"/>
                </a:solidFill>
                <a:latin typeface="Arial"/>
                <a:ea typeface="Arial"/>
                <a:cs typeface="Arial"/>
                <a:sym typeface="Arial"/>
              </a:rPr>
              <a:t>Add </a:t>
            </a:r>
            <a:r>
              <a:rPr lang="en-US" sz="1400" dirty="0">
                <a:solidFill>
                  <a:schemeClr val="dk1"/>
                </a:solidFill>
                <a:latin typeface="Arial"/>
                <a:ea typeface="Arial"/>
                <a:cs typeface="Arial"/>
                <a:sym typeface="Arial"/>
              </a:rPr>
              <a:t>button to</a:t>
            </a:r>
          </a:p>
          <a:p>
            <a:pPr>
              <a:buClr>
                <a:schemeClr val="dk1"/>
              </a:buClr>
              <a:buSzPct val="25000"/>
            </a:pPr>
            <a:r>
              <a:rPr lang="en-US" sz="1400" dirty="0">
                <a:solidFill>
                  <a:schemeClr val="dk1"/>
                </a:solidFill>
                <a:latin typeface="Arial"/>
                <a:ea typeface="Arial"/>
                <a:cs typeface="Arial"/>
                <a:sym typeface="Arial"/>
              </a:rPr>
              <a:t>Add values for that filter which data can be seen.</a:t>
            </a:r>
          </a:p>
          <a:p>
            <a:pPr>
              <a:buClr>
                <a:schemeClr val="dk1"/>
              </a:buClr>
              <a:buSzPct val="25000"/>
            </a:pPr>
            <a:r>
              <a:rPr lang="en-US" sz="1400" dirty="0">
                <a:solidFill>
                  <a:schemeClr val="dk1"/>
                </a:solidFill>
                <a:latin typeface="Arial"/>
                <a:ea typeface="Arial"/>
                <a:cs typeface="Arial"/>
                <a:sym typeface="Arial"/>
              </a:rPr>
              <a:t>In the final stage need to activate this privilege.</a:t>
            </a:r>
          </a:p>
        </p:txBody>
      </p:sp>
      <p:sp>
        <p:nvSpPr>
          <p:cNvPr id="342" name="Shape 342"/>
          <p:cNvSpPr txBox="1"/>
          <p:nvPr/>
        </p:nvSpPr>
        <p:spPr>
          <a:xfrm>
            <a:off x="5730875" y="2697164"/>
            <a:ext cx="457200" cy="427037"/>
          </a:xfrm>
          <a:prstGeom prst="rect">
            <a:avLst/>
          </a:prstGeom>
          <a:noFill/>
          <a:ln>
            <a:noFill/>
          </a:ln>
        </p:spPr>
        <p:txBody>
          <a:bodyPr wrap="square" lIns="91425" tIns="45700" rIns="91425" bIns="45700" anchor="t" anchorCtr="0">
            <a:noAutofit/>
          </a:bodyPr>
          <a:lstStyle/>
          <a:p>
            <a:pPr>
              <a:buClr>
                <a:schemeClr val="hlink"/>
              </a:buClr>
              <a:buSzPct val="25000"/>
            </a:pPr>
            <a:r>
              <a:rPr lang="en-US" sz="2200" b="1">
                <a:solidFill>
                  <a:schemeClr val="hlink"/>
                </a:solidFill>
                <a:latin typeface="Arial"/>
                <a:ea typeface="Arial"/>
                <a:cs typeface="Arial"/>
                <a:sym typeface="Arial"/>
              </a:rPr>
              <a:t>2</a:t>
            </a:r>
          </a:p>
        </p:txBody>
      </p:sp>
      <p:sp>
        <p:nvSpPr>
          <p:cNvPr id="343" name="Shape 343"/>
          <p:cNvSpPr txBox="1"/>
          <p:nvPr/>
        </p:nvSpPr>
        <p:spPr>
          <a:xfrm>
            <a:off x="7130976" y="3198664"/>
            <a:ext cx="364977" cy="393442"/>
          </a:xfrm>
          <a:prstGeom prst="rect">
            <a:avLst/>
          </a:prstGeom>
          <a:noFill/>
          <a:ln>
            <a:noFill/>
          </a:ln>
        </p:spPr>
        <p:txBody>
          <a:bodyPr wrap="square" lIns="91425" tIns="45700" rIns="91425" bIns="45700" anchor="t" anchorCtr="0">
            <a:noAutofit/>
          </a:bodyPr>
          <a:lstStyle/>
          <a:p>
            <a:pPr>
              <a:buClr>
                <a:schemeClr val="hlink"/>
              </a:buClr>
              <a:buSzPct val="25000"/>
            </a:pPr>
            <a:r>
              <a:rPr lang="en-US" sz="2200" b="1" dirty="0">
                <a:solidFill>
                  <a:schemeClr val="hlink"/>
                </a:solidFill>
                <a:latin typeface="Arial"/>
                <a:ea typeface="Arial"/>
                <a:cs typeface="Arial"/>
                <a:sym typeface="Arial"/>
              </a:rPr>
              <a:t>3</a:t>
            </a:r>
          </a:p>
        </p:txBody>
      </p:sp>
    </p:spTree>
    <p:extLst>
      <p:ext uri="{BB962C8B-B14F-4D97-AF65-F5344CB8AC3E}">
        <p14:creationId xmlns:p14="http://schemas.microsoft.com/office/powerpoint/2010/main" val="3617843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39</a:t>
            </a:fld>
            <a:endParaRPr lang="en-US"/>
          </a:p>
        </p:txBody>
      </p:sp>
      <p:sp>
        <p:nvSpPr>
          <p:cNvPr id="350" name="Shape 350"/>
          <p:cNvSpPr txBox="1">
            <a:spLocks noGrp="1"/>
          </p:cNvSpPr>
          <p:nvPr>
            <p:ph type="body" idx="4294967295"/>
          </p:nvPr>
        </p:nvSpPr>
        <p:spPr>
          <a:xfrm>
            <a:off x="779721" y="1746287"/>
            <a:ext cx="7132638" cy="2559050"/>
          </a:xfrm>
          <a:prstGeom prst="rect">
            <a:avLst/>
          </a:prstGeom>
          <a:noFill/>
          <a:ln>
            <a:noFill/>
          </a:ln>
        </p:spPr>
        <p:txBody>
          <a:bodyPr vert="horz" wrap="square" lIns="91425" tIns="45700" rIns="91425" bIns="45700" rtlCol="0" anchor="t" anchorCtr="0">
            <a:noAutofit/>
          </a:bodyPr>
          <a:lstStyle/>
          <a:p>
            <a:pPr marL="287338" indent="-287338">
              <a:lnSpc>
                <a:spcPct val="90000"/>
              </a:lnSpc>
              <a:spcBef>
                <a:spcPts val="0"/>
              </a:spcBef>
              <a:buClr>
                <a:schemeClr val="dk1"/>
              </a:buClr>
              <a:buSzPct val="25000"/>
              <a:buNone/>
            </a:pPr>
            <a:r>
              <a:rPr lang="en-US" sz="1600" dirty="0">
                <a:solidFill>
                  <a:schemeClr val="dk1"/>
                </a:solidFill>
                <a:latin typeface="Arial"/>
                <a:ea typeface="Arial"/>
                <a:cs typeface="Arial"/>
                <a:sym typeface="Arial"/>
              </a:rPr>
              <a:t>Package Privileges control:</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Reading the list of views inside of a package</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Creation of views inside of a package</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Modification of views inside of a package</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Reading view definitions inside of a package</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Activation of views inside of a package</a:t>
            </a:r>
          </a:p>
          <a:p>
            <a:pPr marL="287338" indent="-287338">
              <a:lnSpc>
                <a:spcPct val="90000"/>
              </a:lnSpc>
              <a:spcBef>
                <a:spcPts val="800"/>
              </a:spcBef>
              <a:buClr>
                <a:schemeClr val="dk1"/>
              </a:buClr>
              <a:buSzPct val="100000"/>
              <a:buFont typeface="Noto Sans Symbols"/>
              <a:buChar char="➢"/>
            </a:pPr>
            <a:r>
              <a:rPr lang="en-US" sz="1600" dirty="0">
                <a:solidFill>
                  <a:schemeClr val="dk1"/>
                </a:solidFill>
                <a:latin typeface="Arial"/>
                <a:ea typeface="Arial"/>
                <a:cs typeface="Arial"/>
                <a:sym typeface="Arial"/>
              </a:rPr>
              <a:t>Creation of sub-packages inside of a package</a:t>
            </a:r>
          </a:p>
        </p:txBody>
      </p:sp>
      <p:sp>
        <p:nvSpPr>
          <p:cNvPr id="351" name="Shape 351"/>
          <p:cNvSpPr/>
          <p:nvPr/>
        </p:nvSpPr>
        <p:spPr>
          <a:xfrm>
            <a:off x="1281261" y="1024100"/>
            <a:ext cx="5402999" cy="463499"/>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Package Privileges in HANA</a:t>
            </a:r>
          </a:p>
        </p:txBody>
      </p:sp>
      <p:pic>
        <p:nvPicPr>
          <p:cNvPr id="352" name="Shape 352"/>
          <p:cNvPicPr preferRelativeResize="0"/>
          <p:nvPr/>
        </p:nvPicPr>
        <p:blipFill rotWithShape="1">
          <a:blip r:embed="rId3">
            <a:alphaModFix/>
          </a:blip>
          <a:srcRect/>
          <a:stretch/>
        </p:blipFill>
        <p:spPr>
          <a:xfrm>
            <a:off x="6684260" y="3832188"/>
            <a:ext cx="4347275" cy="1991795"/>
          </a:xfrm>
          <a:prstGeom prst="rect">
            <a:avLst/>
          </a:prstGeom>
          <a:noFill/>
          <a:ln w="9525" cap="flat" cmpd="sng">
            <a:solidFill>
              <a:schemeClr val="dk1"/>
            </a:solidFill>
            <a:prstDash val="solid"/>
            <a:miter lim="800000"/>
            <a:headEnd type="none" w="med" len="med"/>
            <a:tailEnd type="none" w="med" len="med"/>
          </a:ln>
        </p:spPr>
      </p:pic>
      <p:sp>
        <p:nvSpPr>
          <p:cNvPr id="353" name="Shape 353"/>
          <p:cNvSpPr/>
          <p:nvPr/>
        </p:nvSpPr>
        <p:spPr>
          <a:xfrm>
            <a:off x="6096000" y="4564025"/>
            <a:ext cx="731838" cy="273048"/>
          </a:xfrm>
          <a:prstGeom prst="ellipse">
            <a:avLst/>
          </a:prstGeom>
          <a:no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a:buClr>
                <a:srgbClr val="000000"/>
              </a:buClr>
            </a:pPr>
            <a:endParaRPr sz="2200">
              <a:solidFill>
                <a:schemeClr val="hlink"/>
              </a:solidFill>
              <a:latin typeface="Arial"/>
              <a:ea typeface="Arial"/>
              <a:cs typeface="Arial"/>
              <a:sym typeface="Arial"/>
            </a:endParaRPr>
          </a:p>
        </p:txBody>
      </p:sp>
      <p:sp>
        <p:nvSpPr>
          <p:cNvPr id="354" name="Shape 354"/>
          <p:cNvSpPr/>
          <p:nvPr/>
        </p:nvSpPr>
        <p:spPr>
          <a:xfrm>
            <a:off x="7689038" y="3495675"/>
            <a:ext cx="3856038" cy="29845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2372" y="45955"/>
                </a:moveTo>
                <a:lnTo>
                  <a:pt x="-19117" y="45955"/>
                </a:lnTo>
                <a:lnTo>
                  <a:pt x="-36511" y="413617"/>
                </a:lnTo>
              </a:path>
            </a:pathLst>
          </a:cu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algn="ctr">
              <a:buClr>
                <a:schemeClr val="dk1"/>
              </a:buClr>
              <a:buSzPct val="25000"/>
            </a:pPr>
            <a:r>
              <a:rPr lang="en-US" sz="1400" dirty="0">
                <a:solidFill>
                  <a:schemeClr val="dk1"/>
                </a:solidFill>
                <a:latin typeface="Arial"/>
                <a:ea typeface="Arial"/>
                <a:cs typeface="Arial"/>
                <a:sym typeface="Arial"/>
              </a:rPr>
              <a:t>Can assign/remove Privileges to users</a:t>
            </a:r>
          </a:p>
        </p:txBody>
      </p:sp>
    </p:spTree>
    <p:extLst>
      <p:ext uri="{BB962C8B-B14F-4D97-AF65-F5344CB8AC3E}">
        <p14:creationId xmlns:p14="http://schemas.microsoft.com/office/powerpoint/2010/main" val="17999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BABE-7977-4F91-93AD-5CAA24AAFED1}"/>
              </a:ext>
            </a:extLst>
          </p:cNvPr>
          <p:cNvSpPr>
            <a:spLocks noGrp="1"/>
          </p:cNvSpPr>
          <p:nvPr>
            <p:ph type="title"/>
          </p:nvPr>
        </p:nvSpPr>
        <p:spPr/>
        <p:txBody>
          <a:bodyPr/>
          <a:lstStyle/>
          <a:p>
            <a:r>
              <a:rPr lang="pt-BR" b="0"/>
              <a:t>SAP HANA as a Platform</a:t>
            </a:r>
            <a:endParaRPr lang="en-US"/>
          </a:p>
        </p:txBody>
      </p:sp>
      <p:pic>
        <p:nvPicPr>
          <p:cNvPr id="4" name="Content Placeholder 3">
            <a:extLst>
              <a:ext uri="{FF2B5EF4-FFF2-40B4-BE49-F238E27FC236}">
                <a16:creationId xmlns:a16="http://schemas.microsoft.com/office/drawing/2014/main" id="{1AEF6B42-0E0B-4E38-BEC0-162DDAE33EA4}"/>
              </a:ext>
            </a:extLst>
          </p:cNvPr>
          <p:cNvPicPr>
            <a:picLocks noGrp="1" noChangeAspect="1"/>
          </p:cNvPicPr>
          <p:nvPr>
            <p:ph idx="1"/>
          </p:nvPr>
        </p:nvPicPr>
        <p:blipFill>
          <a:blip r:embed="rId2"/>
          <a:stretch>
            <a:fillRect/>
          </a:stretch>
        </p:blipFill>
        <p:spPr>
          <a:xfrm>
            <a:off x="2445005" y="1308621"/>
            <a:ext cx="7301989" cy="4768810"/>
          </a:xfrm>
          <a:prstGeom prst="rect">
            <a:avLst/>
          </a:prstGeom>
        </p:spPr>
      </p:pic>
    </p:spTree>
    <p:extLst>
      <p:ext uri="{BB962C8B-B14F-4D97-AF65-F5344CB8AC3E}">
        <p14:creationId xmlns:p14="http://schemas.microsoft.com/office/powerpoint/2010/main" val="177397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40</a:t>
            </a:fld>
            <a:endParaRPr lang="en-US"/>
          </a:p>
        </p:txBody>
      </p:sp>
      <p:sp>
        <p:nvSpPr>
          <p:cNvPr id="361" name="Shape 361"/>
          <p:cNvSpPr/>
          <p:nvPr/>
        </p:nvSpPr>
        <p:spPr>
          <a:xfrm>
            <a:off x="1797051" y="684212"/>
            <a:ext cx="3933189"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System Privileges in HANA</a:t>
            </a:r>
          </a:p>
        </p:txBody>
      </p:sp>
      <p:sp>
        <p:nvSpPr>
          <p:cNvPr id="362" name="Shape 362"/>
          <p:cNvSpPr/>
          <p:nvPr/>
        </p:nvSpPr>
        <p:spPr>
          <a:xfrm>
            <a:off x="2163762" y="1325563"/>
            <a:ext cx="7681910" cy="2047873"/>
          </a:xfrm>
          <a:prstGeom prst="rect">
            <a:avLst/>
          </a:prstGeom>
          <a:noFill/>
          <a:ln>
            <a:noFill/>
          </a:ln>
        </p:spPr>
        <p:txBody>
          <a:bodyPr wrap="square" lIns="91425" tIns="45700" rIns="91425" bIns="45700" anchor="t" anchorCtr="0">
            <a:noAutofit/>
          </a:bodyPr>
          <a:lstStyle/>
          <a:p>
            <a:pPr marL="228600" indent="-228600">
              <a:buClr>
                <a:schemeClr val="dk1"/>
              </a:buClr>
              <a:buSzPct val="100000"/>
              <a:buFont typeface="Noto Sans Symbols"/>
              <a:buChar char="➢"/>
            </a:pPr>
            <a:r>
              <a:rPr lang="en-US" sz="1600">
                <a:solidFill>
                  <a:schemeClr val="dk1"/>
                </a:solidFill>
                <a:latin typeface="Arial"/>
                <a:ea typeface="Arial"/>
                <a:cs typeface="Arial"/>
                <a:sym typeface="Arial"/>
              </a:rPr>
              <a:t>Fixed set of privileges</a:t>
            </a:r>
          </a:p>
          <a:p>
            <a:pPr marL="228600" indent="-228600">
              <a:buClr>
                <a:schemeClr val="dk1"/>
              </a:buClr>
              <a:buSzPct val="100000"/>
              <a:buFont typeface="Noto Sans Symbols"/>
              <a:buChar char="➢"/>
            </a:pPr>
            <a:r>
              <a:rPr lang="en-US" sz="1600">
                <a:solidFill>
                  <a:schemeClr val="dk1"/>
                </a:solidFill>
                <a:latin typeface="Arial"/>
                <a:ea typeface="Arial"/>
                <a:cs typeface="Arial"/>
                <a:sym typeface="Arial"/>
              </a:rPr>
              <a:t>Restrict execution of administration tasks within the database, such as user management</a:t>
            </a:r>
          </a:p>
          <a:p>
            <a:pPr marL="228600" indent="-228600">
              <a:buClr>
                <a:schemeClr val="dk1"/>
              </a:buClr>
              <a:buSzPct val="100000"/>
              <a:buFont typeface="Noto Sans Symbols"/>
              <a:buChar char="➢"/>
            </a:pPr>
            <a:r>
              <a:rPr lang="en-US" sz="1600">
                <a:solidFill>
                  <a:schemeClr val="dk1"/>
                </a:solidFill>
                <a:latin typeface="Arial"/>
                <a:ea typeface="Arial"/>
                <a:cs typeface="Arial"/>
                <a:sym typeface="Arial"/>
              </a:rPr>
              <a:t>System Privileges</a:t>
            </a:r>
          </a:p>
          <a:p>
            <a:pPr lvl="1">
              <a:buClr>
                <a:schemeClr val="dk1"/>
              </a:buClr>
              <a:buSzPct val="25000"/>
            </a:pPr>
            <a:r>
              <a:rPr lang="en-US" sz="1600">
                <a:solidFill>
                  <a:schemeClr val="dk1"/>
                </a:solidFill>
                <a:latin typeface="Arial"/>
                <a:ea typeface="Arial"/>
                <a:cs typeface="Arial"/>
                <a:sym typeface="Arial"/>
              </a:rPr>
              <a:t>USER ADMIN, ROLE ADMIN, DATA ADMIN, ALTER SYSTEM, ALTER DATABASE, CREATE SCHEMA</a:t>
            </a:r>
          </a:p>
          <a:p>
            <a:pPr marL="228600" indent="-228600">
              <a:buClr>
                <a:schemeClr val="dk1"/>
              </a:buClr>
              <a:buSzPct val="100000"/>
              <a:buFont typeface="Noto Sans Symbols"/>
              <a:buChar char="➢"/>
            </a:pPr>
            <a:r>
              <a:rPr lang="en-US" sz="1600">
                <a:solidFill>
                  <a:schemeClr val="dk1"/>
                </a:solidFill>
                <a:latin typeface="Arial"/>
                <a:ea typeface="Arial"/>
                <a:cs typeface="Arial"/>
                <a:sym typeface="Arial"/>
              </a:rPr>
              <a:t>System privileges are assigned/revoked using the administration console of the SAP In- Memory Computing Studio</a:t>
            </a:r>
          </a:p>
        </p:txBody>
      </p:sp>
      <p:pic>
        <p:nvPicPr>
          <p:cNvPr id="363" name="Shape 363"/>
          <p:cNvPicPr preferRelativeResize="0"/>
          <p:nvPr/>
        </p:nvPicPr>
        <p:blipFill rotWithShape="1">
          <a:blip r:embed="rId3">
            <a:alphaModFix/>
          </a:blip>
          <a:srcRect/>
          <a:stretch/>
        </p:blipFill>
        <p:spPr>
          <a:xfrm>
            <a:off x="2513013" y="4741863"/>
            <a:ext cx="6200775" cy="790575"/>
          </a:xfrm>
          <a:prstGeom prst="rect">
            <a:avLst/>
          </a:prstGeom>
          <a:noFill/>
          <a:ln w="9525" cap="flat" cmpd="sng">
            <a:solidFill>
              <a:schemeClr val="dk1"/>
            </a:solidFill>
            <a:prstDash val="solid"/>
            <a:miter lim="800000"/>
            <a:headEnd type="none" w="med" len="med"/>
            <a:tailEnd type="none" w="med" len="med"/>
          </a:ln>
        </p:spPr>
      </p:pic>
      <p:sp>
        <p:nvSpPr>
          <p:cNvPr id="364" name="Shape 364"/>
          <p:cNvSpPr/>
          <p:nvPr/>
        </p:nvSpPr>
        <p:spPr>
          <a:xfrm>
            <a:off x="4708525" y="4251325"/>
            <a:ext cx="4038598" cy="29845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2266" y="45955"/>
                </a:moveTo>
                <a:lnTo>
                  <a:pt x="-29482" y="45955"/>
                </a:lnTo>
                <a:lnTo>
                  <a:pt x="-57733" y="265533"/>
                </a:lnTo>
              </a:path>
            </a:pathLst>
          </a:cu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algn="ctr">
              <a:buClr>
                <a:schemeClr val="dk1"/>
              </a:buClr>
              <a:buSzPct val="25000"/>
            </a:pPr>
            <a:r>
              <a:rPr lang="en-US" sz="1400">
                <a:solidFill>
                  <a:schemeClr val="dk1"/>
                </a:solidFill>
                <a:latin typeface="Arial"/>
                <a:ea typeface="Arial"/>
                <a:cs typeface="Arial"/>
                <a:sym typeface="Arial"/>
              </a:rPr>
              <a:t>Can assign/remove System Privileges to users</a:t>
            </a:r>
          </a:p>
        </p:txBody>
      </p:sp>
      <p:sp>
        <p:nvSpPr>
          <p:cNvPr id="365" name="Shape 365"/>
          <p:cNvSpPr/>
          <p:nvPr/>
        </p:nvSpPr>
        <p:spPr>
          <a:xfrm>
            <a:off x="2422525" y="4918075"/>
            <a:ext cx="731838" cy="273048"/>
          </a:xfrm>
          <a:prstGeom prst="ellipse">
            <a:avLst/>
          </a:prstGeom>
          <a:no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a:buClr>
                <a:srgbClr val="000000"/>
              </a:buClr>
            </a:pPr>
            <a:endParaRPr sz="2200">
              <a:solidFill>
                <a:schemeClr val="hlink"/>
              </a:solidFill>
              <a:latin typeface="Arial"/>
              <a:ea typeface="Arial"/>
              <a:cs typeface="Arial"/>
              <a:sym typeface="Arial"/>
            </a:endParaRPr>
          </a:p>
        </p:txBody>
      </p:sp>
    </p:spTree>
    <p:extLst>
      <p:ext uri="{BB962C8B-B14F-4D97-AF65-F5344CB8AC3E}">
        <p14:creationId xmlns:p14="http://schemas.microsoft.com/office/powerpoint/2010/main" val="19698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A1C9-B33A-4E36-83F9-37C4967FD5FA}"/>
              </a:ext>
            </a:extLst>
          </p:cNvPr>
          <p:cNvSpPr>
            <a:spLocks noGrp="1"/>
          </p:cNvSpPr>
          <p:nvPr>
            <p:ph type="title"/>
          </p:nvPr>
        </p:nvSpPr>
        <p:spPr/>
        <p:txBody>
          <a:bodyPr/>
          <a:lstStyle/>
          <a:p>
            <a:r>
              <a:rPr lang="en-US" dirty="0"/>
              <a:t>Privileges for admin tasks</a:t>
            </a:r>
          </a:p>
        </p:txBody>
      </p:sp>
      <p:pic>
        <p:nvPicPr>
          <p:cNvPr id="4" name="Content Placeholder 3">
            <a:extLst>
              <a:ext uri="{FF2B5EF4-FFF2-40B4-BE49-F238E27FC236}">
                <a16:creationId xmlns:a16="http://schemas.microsoft.com/office/drawing/2014/main" id="{4B8BB47C-F268-4207-923C-7250B643B0C4}"/>
              </a:ext>
            </a:extLst>
          </p:cNvPr>
          <p:cNvPicPr>
            <a:picLocks noGrp="1" noChangeAspect="1"/>
          </p:cNvPicPr>
          <p:nvPr>
            <p:ph idx="1"/>
          </p:nvPr>
        </p:nvPicPr>
        <p:blipFill>
          <a:blip r:embed="rId2"/>
          <a:stretch>
            <a:fillRect/>
          </a:stretch>
        </p:blipFill>
        <p:spPr>
          <a:xfrm>
            <a:off x="372508" y="1337192"/>
            <a:ext cx="6244903" cy="4319329"/>
          </a:xfrm>
          <a:prstGeom prst="rect">
            <a:avLst/>
          </a:prstGeom>
        </p:spPr>
      </p:pic>
      <p:pic>
        <p:nvPicPr>
          <p:cNvPr id="5" name="Picture 4">
            <a:extLst>
              <a:ext uri="{FF2B5EF4-FFF2-40B4-BE49-F238E27FC236}">
                <a16:creationId xmlns:a16="http://schemas.microsoft.com/office/drawing/2014/main" id="{CE47CF99-9E3B-499E-AC93-647EE49E0011}"/>
              </a:ext>
            </a:extLst>
          </p:cNvPr>
          <p:cNvPicPr>
            <a:picLocks noChangeAspect="1"/>
          </p:cNvPicPr>
          <p:nvPr/>
        </p:nvPicPr>
        <p:blipFill>
          <a:blip r:embed="rId3"/>
          <a:stretch>
            <a:fillRect/>
          </a:stretch>
        </p:blipFill>
        <p:spPr>
          <a:xfrm>
            <a:off x="6821129" y="2594344"/>
            <a:ext cx="4998363" cy="2289651"/>
          </a:xfrm>
          <a:prstGeom prst="rect">
            <a:avLst/>
          </a:prstGeom>
        </p:spPr>
      </p:pic>
    </p:spTree>
    <p:extLst>
      <p:ext uri="{BB962C8B-B14F-4D97-AF65-F5344CB8AC3E}">
        <p14:creationId xmlns:p14="http://schemas.microsoft.com/office/powerpoint/2010/main" val="1526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42</a:t>
            </a:fld>
            <a:endParaRPr lang="en-US"/>
          </a:p>
        </p:txBody>
      </p:sp>
      <p:sp>
        <p:nvSpPr>
          <p:cNvPr id="372" name="Shape 372"/>
          <p:cNvSpPr/>
          <p:nvPr/>
        </p:nvSpPr>
        <p:spPr>
          <a:xfrm>
            <a:off x="1797051" y="684212"/>
            <a:ext cx="355336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SQL Privileges in HANA</a:t>
            </a:r>
          </a:p>
        </p:txBody>
      </p:sp>
      <p:sp>
        <p:nvSpPr>
          <p:cNvPr id="373" name="Shape 373"/>
          <p:cNvSpPr/>
          <p:nvPr/>
        </p:nvSpPr>
        <p:spPr>
          <a:xfrm>
            <a:off x="574158" y="1325562"/>
            <a:ext cx="5796478" cy="5167312"/>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dirty="0">
                <a:solidFill>
                  <a:schemeClr val="dk1"/>
                </a:solidFill>
                <a:latin typeface="Arial"/>
                <a:ea typeface="Arial"/>
                <a:cs typeface="Arial"/>
                <a:sym typeface="Arial"/>
              </a:rPr>
              <a:t>SQL privileges :</a:t>
            </a:r>
          </a:p>
          <a:p>
            <a:pPr>
              <a:lnSpc>
                <a:spcPct val="90000"/>
              </a:lnSpc>
              <a:buClr>
                <a:srgbClr val="000000"/>
              </a:buClr>
            </a:pPr>
            <a:endParaRPr sz="1600" dirty="0">
              <a:solidFill>
                <a:schemeClr val="dk1"/>
              </a:solidFill>
              <a:latin typeface="Arial"/>
              <a:ea typeface="Arial"/>
              <a:cs typeface="Arial"/>
              <a:sym typeface="Arial"/>
            </a:endParaRPr>
          </a:p>
          <a:p>
            <a:pPr marL="571500" lvl="1"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Fixed set of privileges</a:t>
            </a:r>
          </a:p>
          <a:p>
            <a:pPr marL="571500" lvl="1" indent="-228600">
              <a:lnSpc>
                <a:spcPct val="90000"/>
              </a:lnSpc>
              <a:buClr>
                <a:schemeClr val="hlink"/>
              </a:buClr>
            </a:pPr>
            <a:endParaRPr sz="1600" dirty="0">
              <a:solidFill>
                <a:schemeClr val="dk1"/>
              </a:solidFill>
              <a:latin typeface="Arial"/>
              <a:ea typeface="Arial"/>
              <a:cs typeface="Arial"/>
              <a:sym typeface="Arial"/>
            </a:endParaRPr>
          </a:p>
          <a:p>
            <a:pPr marL="571500" lvl="1"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Restrict access to and modification </a:t>
            </a:r>
          </a:p>
          <a:p>
            <a:pPr marL="571500" lvl="1" indent="-228600">
              <a:lnSpc>
                <a:spcPct val="90000"/>
              </a:lnSpc>
              <a:buClr>
                <a:schemeClr val="dk1"/>
              </a:buClr>
              <a:buSzPct val="25000"/>
            </a:pPr>
            <a:r>
              <a:rPr lang="en-US" sz="1600" dirty="0">
                <a:solidFill>
                  <a:schemeClr val="dk1"/>
                </a:solidFill>
                <a:latin typeface="Arial"/>
                <a:ea typeface="Arial"/>
                <a:cs typeface="Arial"/>
                <a:sym typeface="Arial"/>
              </a:rPr>
              <a:t>    of database objects such as tables</a:t>
            </a:r>
          </a:p>
          <a:p>
            <a:pPr marL="571500" lvl="1" indent="-228600">
              <a:lnSpc>
                <a:spcPct val="90000"/>
              </a:lnSpc>
              <a:buClr>
                <a:schemeClr val="hlink"/>
              </a:buClr>
            </a:pPr>
            <a:endParaRPr sz="1600" dirty="0">
              <a:solidFill>
                <a:schemeClr val="dk1"/>
              </a:solidFill>
              <a:latin typeface="Arial"/>
              <a:ea typeface="Arial"/>
              <a:cs typeface="Arial"/>
              <a:sym typeface="Arial"/>
            </a:endParaRPr>
          </a:p>
          <a:p>
            <a:pPr marL="571500" lvl="1"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Schema privileges:</a:t>
            </a:r>
          </a:p>
          <a:p>
            <a:pPr marL="571500" lvl="1" indent="-228600">
              <a:lnSpc>
                <a:spcPct val="90000"/>
              </a:lnSpc>
              <a:buClr>
                <a:schemeClr val="hlink"/>
              </a:buClr>
            </a:pPr>
            <a:endParaRPr sz="1600" dirty="0">
              <a:solidFill>
                <a:schemeClr val="dk1"/>
              </a:solidFill>
              <a:latin typeface="Arial"/>
              <a:ea typeface="Arial"/>
              <a:cs typeface="Arial"/>
              <a:sym typeface="Arial"/>
            </a:endParaRPr>
          </a:p>
          <a:p>
            <a:pPr marL="1028700" lvl="2" indent="-2794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DROP, CREATE [ANY], INSERT,    SELECT, UPDATE, DELETE,   EXECUTE</a:t>
            </a:r>
          </a:p>
          <a:p>
            <a:pPr marL="1028700" lvl="2" indent="-279400">
              <a:lnSpc>
                <a:spcPct val="90000"/>
              </a:lnSpc>
              <a:buClr>
                <a:schemeClr val="hlink"/>
              </a:buClr>
            </a:pPr>
            <a:endParaRPr sz="1600" dirty="0">
              <a:solidFill>
                <a:schemeClr val="dk1"/>
              </a:solidFill>
              <a:latin typeface="Arial"/>
              <a:ea typeface="Arial"/>
              <a:cs typeface="Arial"/>
              <a:sym typeface="Arial"/>
            </a:endParaRPr>
          </a:p>
          <a:p>
            <a:pPr marL="571500" lvl="1"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Data Object privileges:</a:t>
            </a:r>
          </a:p>
          <a:p>
            <a:pPr marL="571500" lvl="1" indent="-228600">
              <a:lnSpc>
                <a:spcPct val="90000"/>
              </a:lnSpc>
              <a:buClr>
                <a:schemeClr val="hlink"/>
              </a:buClr>
            </a:pPr>
            <a:endParaRPr sz="1600" dirty="0">
              <a:solidFill>
                <a:schemeClr val="dk1"/>
              </a:solidFill>
              <a:latin typeface="Arial"/>
              <a:ea typeface="Arial"/>
              <a:cs typeface="Arial"/>
              <a:sym typeface="Arial"/>
            </a:endParaRPr>
          </a:p>
          <a:p>
            <a:pPr marL="1028700" lvl="2" indent="-2794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INSERT, SELECT, UPDATE,    DELETE, EXECUTE, INDEX,   ALTER, DROP</a:t>
            </a:r>
          </a:p>
          <a:p>
            <a:pPr marL="1028700" lvl="2" indent="-279400">
              <a:lnSpc>
                <a:spcPct val="90000"/>
              </a:lnSpc>
              <a:buClr>
                <a:schemeClr val="hlink"/>
              </a:buClr>
            </a:pPr>
            <a:endParaRPr sz="1600" dirty="0">
              <a:solidFill>
                <a:schemeClr val="dk1"/>
              </a:solidFill>
              <a:latin typeface="Arial"/>
              <a:ea typeface="Arial"/>
              <a:cs typeface="Arial"/>
              <a:sym typeface="Arial"/>
            </a:endParaRPr>
          </a:p>
          <a:p>
            <a:pPr marL="571500" lvl="1"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SQL privileges are assigned/revoked </a:t>
            </a:r>
          </a:p>
          <a:p>
            <a:pPr marL="571500" lvl="1" indent="-228600">
              <a:lnSpc>
                <a:spcPct val="90000"/>
              </a:lnSpc>
              <a:buClr>
                <a:schemeClr val="dk1"/>
              </a:buClr>
              <a:buSzPct val="25000"/>
            </a:pPr>
            <a:r>
              <a:rPr lang="en-US" sz="1600" dirty="0">
                <a:solidFill>
                  <a:schemeClr val="dk1"/>
                </a:solidFill>
                <a:latin typeface="Arial"/>
                <a:ea typeface="Arial"/>
                <a:cs typeface="Arial"/>
                <a:sym typeface="Arial"/>
              </a:rPr>
              <a:t>    using the Administration Console</a:t>
            </a:r>
          </a:p>
          <a:p>
            <a:pPr marL="571500" lvl="1" indent="-228600">
              <a:lnSpc>
                <a:spcPct val="90000"/>
              </a:lnSpc>
              <a:buClr>
                <a:schemeClr val="dk1"/>
              </a:buClr>
              <a:buSzPct val="25000"/>
            </a:pPr>
            <a:r>
              <a:rPr lang="en-US" sz="1600" dirty="0">
                <a:solidFill>
                  <a:schemeClr val="dk1"/>
                </a:solidFill>
                <a:latin typeface="Arial"/>
                <a:ea typeface="Arial"/>
                <a:cs typeface="Arial"/>
                <a:sym typeface="Arial"/>
              </a:rPr>
              <a:t>    Perspective of the SAP In-Memory</a:t>
            </a:r>
          </a:p>
          <a:p>
            <a:pPr marL="571500" lvl="1" indent="-228600">
              <a:lnSpc>
                <a:spcPct val="90000"/>
              </a:lnSpc>
              <a:buClr>
                <a:schemeClr val="dk1"/>
              </a:buClr>
              <a:buSzPct val="25000"/>
            </a:pPr>
            <a:r>
              <a:rPr lang="en-US" sz="1600" dirty="0">
                <a:solidFill>
                  <a:schemeClr val="dk1"/>
                </a:solidFill>
                <a:latin typeface="Arial"/>
                <a:ea typeface="Arial"/>
                <a:cs typeface="Arial"/>
                <a:sym typeface="Arial"/>
              </a:rPr>
              <a:t>    Computing Studio</a:t>
            </a:r>
          </a:p>
        </p:txBody>
      </p:sp>
      <p:pic>
        <p:nvPicPr>
          <p:cNvPr id="374" name="Shape 374"/>
          <p:cNvPicPr preferRelativeResize="0"/>
          <p:nvPr/>
        </p:nvPicPr>
        <p:blipFill rotWithShape="1">
          <a:blip r:embed="rId3">
            <a:alphaModFix/>
          </a:blip>
          <a:srcRect/>
          <a:stretch/>
        </p:blipFill>
        <p:spPr>
          <a:xfrm>
            <a:off x="6847367" y="2254102"/>
            <a:ext cx="4277611" cy="2849820"/>
          </a:xfrm>
          <a:prstGeom prst="rect">
            <a:avLst/>
          </a:prstGeom>
          <a:noFill/>
          <a:ln w="9525" cap="flat" cmpd="sng">
            <a:solidFill>
              <a:schemeClr val="dk1"/>
            </a:solidFill>
            <a:prstDash val="solid"/>
            <a:miter lim="800000"/>
            <a:headEnd type="none" w="med" len="med"/>
            <a:tailEnd type="none" w="med" len="med"/>
          </a:ln>
        </p:spPr>
      </p:pic>
    </p:spTree>
    <p:extLst>
      <p:ext uri="{BB962C8B-B14F-4D97-AF65-F5344CB8AC3E}">
        <p14:creationId xmlns:p14="http://schemas.microsoft.com/office/powerpoint/2010/main" val="6252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43</a:t>
            </a:fld>
            <a:endParaRPr lang="en-US"/>
          </a:p>
        </p:txBody>
      </p:sp>
      <p:sp>
        <p:nvSpPr>
          <p:cNvPr id="380" name="Shape 380"/>
          <p:cNvSpPr/>
          <p:nvPr/>
        </p:nvSpPr>
        <p:spPr>
          <a:xfrm>
            <a:off x="1797051" y="684212"/>
            <a:ext cx="386285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Some Common Scenarios</a:t>
            </a:r>
          </a:p>
        </p:txBody>
      </p:sp>
      <p:sp>
        <p:nvSpPr>
          <p:cNvPr id="381" name="Shape 381"/>
          <p:cNvSpPr txBox="1"/>
          <p:nvPr/>
        </p:nvSpPr>
        <p:spPr>
          <a:xfrm>
            <a:off x="595423" y="1891134"/>
            <a:ext cx="9602897" cy="4158791"/>
          </a:xfrm>
          <a:prstGeom prst="rect">
            <a:avLst/>
          </a:prstGeom>
          <a:solidFill>
            <a:srgbClr val="C8CFFD"/>
          </a:solidFill>
          <a:ln>
            <a:noFill/>
          </a:ln>
        </p:spPr>
        <p:txBody>
          <a:bodyPr wrap="square" lIns="91425" tIns="45700" rIns="91425" bIns="45700" anchor="t" anchorCtr="0">
            <a:noAutofit/>
          </a:bodyPr>
          <a:lstStyle/>
          <a:p>
            <a:pPr>
              <a:lnSpc>
                <a:spcPct val="90000"/>
              </a:lnSpc>
              <a:buClr>
                <a:schemeClr val="dk1"/>
              </a:buClr>
              <a:buSzPct val="25000"/>
            </a:pPr>
            <a:r>
              <a:rPr lang="en-US" sz="1600" dirty="0">
                <a:solidFill>
                  <a:schemeClr val="dk1"/>
                </a:solidFill>
                <a:latin typeface="Arial"/>
                <a:ea typeface="Arial"/>
                <a:cs typeface="Arial"/>
                <a:sym typeface="Arial"/>
              </a:rPr>
              <a:t>One always needs SQL SELECT for the column view</a:t>
            </a:r>
          </a:p>
          <a:p>
            <a:pPr>
              <a:lnSpc>
                <a:spcPct val="90000"/>
              </a:lnSpc>
              <a:buClr>
                <a:srgbClr val="000000"/>
              </a:buClr>
            </a:pPr>
            <a:endParaRPr sz="1600" dirty="0">
              <a:solidFill>
                <a:schemeClr val="dk1"/>
              </a:solidFill>
              <a:latin typeface="Arial"/>
              <a:ea typeface="Arial"/>
              <a:cs typeface="Arial"/>
              <a:sym typeface="Arial"/>
            </a:endParaRPr>
          </a:p>
          <a:p>
            <a:pPr>
              <a:lnSpc>
                <a:spcPct val="90000"/>
              </a:lnSpc>
              <a:buClr>
                <a:schemeClr val="dk1"/>
              </a:buClr>
              <a:buSzPct val="25000"/>
            </a:pPr>
            <a:r>
              <a:rPr lang="en-US" sz="1600" b="1" i="1" dirty="0">
                <a:solidFill>
                  <a:schemeClr val="dk1"/>
                </a:solidFill>
                <a:latin typeface="Arial"/>
                <a:ea typeface="Arial"/>
                <a:cs typeface="Arial"/>
                <a:sym typeface="Arial"/>
              </a:rPr>
              <a:t>For Attribute Views: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No Analytic privilege required / possible (can create them, but they are not </a:t>
            </a:r>
          </a:p>
          <a:p>
            <a:pPr lvl="1">
              <a:lnSpc>
                <a:spcPct val="90000"/>
              </a:lnSpc>
              <a:buClr>
                <a:schemeClr val="dk1"/>
              </a:buClr>
              <a:buSzPct val="25000"/>
            </a:pPr>
            <a:r>
              <a:rPr lang="en-US" sz="1600" dirty="0">
                <a:solidFill>
                  <a:schemeClr val="dk1"/>
                </a:solidFill>
                <a:latin typeface="Arial"/>
                <a:ea typeface="Arial"/>
                <a:cs typeface="Arial"/>
                <a:sym typeface="Arial"/>
              </a:rPr>
              <a:t>   evaluated)</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Need SQL SELECT on the Column View for the Attribute View</a:t>
            </a:r>
          </a:p>
          <a:p>
            <a:pPr>
              <a:lnSpc>
                <a:spcPct val="90000"/>
              </a:lnSpc>
              <a:buClr>
                <a:schemeClr val="dk1"/>
              </a:buClr>
              <a:buSzPct val="25000"/>
            </a:pPr>
            <a:r>
              <a:rPr lang="en-US" sz="1600" b="1" i="1" dirty="0">
                <a:solidFill>
                  <a:schemeClr val="dk1"/>
                </a:solidFill>
                <a:latin typeface="Arial"/>
                <a:ea typeface="Arial"/>
                <a:cs typeface="Arial"/>
                <a:sym typeface="Arial"/>
              </a:rPr>
              <a:t>For Analytic Views: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At least one analytic privilege is needed -&gt; Defined on Analytic View itself, or on </a:t>
            </a:r>
          </a:p>
          <a:p>
            <a:pPr lvl="1">
              <a:lnSpc>
                <a:spcPct val="90000"/>
              </a:lnSpc>
              <a:buClr>
                <a:schemeClr val="dk1"/>
              </a:buClr>
              <a:buSzPct val="25000"/>
            </a:pPr>
            <a:r>
              <a:rPr lang="en-US" sz="1600" dirty="0">
                <a:solidFill>
                  <a:schemeClr val="dk1"/>
                </a:solidFill>
                <a:latin typeface="Arial"/>
                <a:ea typeface="Arial"/>
                <a:cs typeface="Arial"/>
                <a:sym typeface="Arial"/>
              </a:rPr>
              <a:t>   Attribute View used within Analytic View</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Without analytic privilege for the view, no data is returned</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There is a „See everything system wide“ privilege: „_SYS_BI_CP_ALL“</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Need SQL SELECT for the Column View for the Analytic View</a:t>
            </a:r>
          </a:p>
          <a:p>
            <a:pPr>
              <a:lnSpc>
                <a:spcPct val="90000"/>
              </a:lnSpc>
              <a:buClr>
                <a:schemeClr val="dk1"/>
              </a:buClr>
              <a:buSzPct val="25000"/>
            </a:pPr>
            <a:r>
              <a:rPr lang="en-US" sz="1600" b="1" i="1" dirty="0">
                <a:solidFill>
                  <a:schemeClr val="dk1"/>
                </a:solidFill>
                <a:latin typeface="Arial"/>
                <a:ea typeface="Arial"/>
                <a:cs typeface="Arial"/>
                <a:sym typeface="Arial"/>
              </a:rPr>
              <a:t>For Calculation views: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No analytic privilege required for the Calculation View itself</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If Analytic View used in Calculation View: need Analytic Privilege for that Analytic</a:t>
            </a:r>
          </a:p>
          <a:p>
            <a:pPr lvl="1">
              <a:lnSpc>
                <a:spcPct val="90000"/>
              </a:lnSpc>
              <a:buClr>
                <a:schemeClr val="dk1"/>
              </a:buClr>
              <a:buSzPct val="25000"/>
            </a:pPr>
            <a:r>
              <a:rPr lang="en-US" sz="1600" dirty="0">
                <a:solidFill>
                  <a:schemeClr val="dk1"/>
                </a:solidFill>
                <a:latin typeface="Arial"/>
                <a:ea typeface="Arial"/>
                <a:cs typeface="Arial"/>
                <a:sym typeface="Arial"/>
              </a:rPr>
              <a:t>   View</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Need SQL SELECT for all views and tables explicitly used in the Calculation View</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Need SQL SELECT for the Column View for the Calculation View</a:t>
            </a:r>
          </a:p>
        </p:txBody>
      </p:sp>
      <p:sp>
        <p:nvSpPr>
          <p:cNvPr id="382" name="Shape 382"/>
          <p:cNvSpPr/>
          <p:nvPr/>
        </p:nvSpPr>
        <p:spPr>
          <a:xfrm>
            <a:off x="1981200" y="1417638"/>
            <a:ext cx="6075362" cy="312737"/>
          </a:xfrm>
          <a:prstGeom prst="rect">
            <a:avLst/>
          </a:prstGeom>
          <a:noFill/>
          <a:ln>
            <a:noFill/>
          </a:ln>
        </p:spPr>
        <p:txBody>
          <a:bodyPr wrap="square" lIns="91425" tIns="45700" rIns="91425" bIns="45700" anchor="t" anchorCtr="0">
            <a:noAutofit/>
          </a:bodyPr>
          <a:lstStyle/>
          <a:p>
            <a:pPr>
              <a:lnSpc>
                <a:spcPct val="90000"/>
              </a:lnSpc>
              <a:buClr>
                <a:schemeClr val="accent1"/>
              </a:buClr>
              <a:buSzPct val="25000"/>
            </a:pPr>
            <a:r>
              <a:rPr lang="en-US" sz="1600" b="1">
                <a:solidFill>
                  <a:schemeClr val="accent1"/>
                </a:solidFill>
                <a:latin typeface="Arial"/>
                <a:ea typeface="Arial"/>
                <a:cs typeface="Arial"/>
                <a:sym typeface="Arial"/>
              </a:rPr>
              <a:t>What privileges do I need in order to read from a given view?</a:t>
            </a:r>
          </a:p>
        </p:txBody>
      </p:sp>
    </p:spTree>
    <p:extLst>
      <p:ext uri="{BB962C8B-B14F-4D97-AF65-F5344CB8AC3E}">
        <p14:creationId xmlns:p14="http://schemas.microsoft.com/office/powerpoint/2010/main" val="181789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44</a:t>
            </a:fld>
            <a:endParaRPr lang="en-US"/>
          </a:p>
        </p:txBody>
      </p:sp>
      <p:sp>
        <p:nvSpPr>
          <p:cNvPr id="388" name="Shape 388"/>
          <p:cNvSpPr/>
          <p:nvPr/>
        </p:nvSpPr>
        <p:spPr>
          <a:xfrm>
            <a:off x="1797049" y="684212"/>
            <a:ext cx="3778445"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Some Common Scenarios</a:t>
            </a:r>
          </a:p>
        </p:txBody>
      </p:sp>
      <p:sp>
        <p:nvSpPr>
          <p:cNvPr id="389" name="Shape 389"/>
          <p:cNvSpPr txBox="1"/>
          <p:nvPr/>
        </p:nvSpPr>
        <p:spPr>
          <a:xfrm>
            <a:off x="318977" y="1890091"/>
            <a:ext cx="9635875" cy="4283697"/>
          </a:xfrm>
          <a:prstGeom prst="rect">
            <a:avLst/>
          </a:prstGeom>
          <a:solidFill>
            <a:srgbClr val="C8CFFD"/>
          </a:solidFill>
          <a:ln>
            <a:noFill/>
          </a:ln>
        </p:spPr>
        <p:txBody>
          <a:bodyPr wrap="square" lIns="91425" tIns="45700" rIns="91425" bIns="45700" anchor="t" anchorCtr="0">
            <a:noAutofit/>
          </a:bodyPr>
          <a:lstStyle/>
          <a:p>
            <a:pPr>
              <a:lnSpc>
                <a:spcPct val="90000"/>
              </a:lnSpc>
              <a:buClr>
                <a:schemeClr val="dk1"/>
              </a:buClr>
              <a:buSzPct val="100000"/>
              <a:buFont typeface="Arial"/>
              <a:buChar char="•"/>
            </a:pPr>
            <a:r>
              <a:rPr lang="en-US" sz="1600" b="1" i="1" dirty="0">
                <a:solidFill>
                  <a:schemeClr val="dk1"/>
                </a:solidFill>
                <a:latin typeface="Arial"/>
                <a:ea typeface="Arial"/>
                <a:cs typeface="Arial"/>
                <a:sym typeface="Arial"/>
              </a:rPr>
              <a:t>SQL Privileges needed:</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CREATE ANY, INSERT, UPDATE, DELETE, SELECT on _SYS_BIC – the</a:t>
            </a:r>
          </a:p>
          <a:p>
            <a:pPr lvl="1">
              <a:lnSpc>
                <a:spcPct val="90000"/>
              </a:lnSpc>
              <a:buClr>
                <a:schemeClr val="dk1"/>
              </a:buClr>
              <a:buSzPct val="25000"/>
            </a:pPr>
            <a:r>
              <a:rPr lang="en-US" sz="1600" dirty="0">
                <a:solidFill>
                  <a:schemeClr val="dk1"/>
                </a:solidFill>
                <a:latin typeface="Arial"/>
                <a:ea typeface="Arial"/>
                <a:cs typeface="Arial"/>
                <a:sym typeface="Arial"/>
              </a:rPr>
              <a:t>    modeler creates column views in that schema</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SELECT on the tables used in the view - in the test system  </a:t>
            </a:r>
            <a:r>
              <a:rPr lang="en-US" sz="1600" dirty="0" err="1">
                <a:solidFill>
                  <a:schemeClr val="dk1"/>
                </a:solidFill>
                <a:latin typeface="Arial"/>
                <a:ea typeface="Arial"/>
                <a:cs typeface="Arial"/>
                <a:sym typeface="Arial"/>
              </a:rPr>
              <a:t>system</a:t>
            </a:r>
            <a:r>
              <a:rPr lang="en-US" sz="1600" dirty="0">
                <a:solidFill>
                  <a:schemeClr val="dk1"/>
                </a:solidFill>
                <a:latin typeface="Arial"/>
                <a:ea typeface="Arial"/>
                <a:cs typeface="Arial"/>
                <a:sym typeface="Arial"/>
              </a:rPr>
              <a:t>: you may</a:t>
            </a:r>
          </a:p>
          <a:p>
            <a:pPr lvl="1">
              <a:lnSpc>
                <a:spcPct val="90000"/>
              </a:lnSpc>
              <a:buClr>
                <a:schemeClr val="dk1"/>
              </a:buClr>
              <a:buSzPct val="25000"/>
            </a:pPr>
            <a:r>
              <a:rPr lang="en-US" sz="1600" dirty="0">
                <a:solidFill>
                  <a:schemeClr val="dk1"/>
                </a:solidFill>
                <a:latin typeface="Arial"/>
                <a:ea typeface="Arial"/>
                <a:cs typeface="Arial"/>
                <a:sym typeface="Arial"/>
              </a:rPr>
              <a:t>    have SELECT for the entire SYSTEM schema.</a:t>
            </a:r>
          </a:p>
          <a:p>
            <a:pPr>
              <a:lnSpc>
                <a:spcPct val="90000"/>
              </a:lnSpc>
              <a:buClr>
                <a:schemeClr val="dk1"/>
              </a:buClr>
              <a:buSzPct val="100000"/>
              <a:buFont typeface="Arial"/>
              <a:buChar char="•"/>
            </a:pPr>
            <a:r>
              <a:rPr lang="en-US" sz="1600" b="1" i="1" dirty="0">
                <a:solidFill>
                  <a:schemeClr val="dk1"/>
                </a:solidFill>
                <a:latin typeface="Arial"/>
                <a:ea typeface="Arial"/>
                <a:cs typeface="Arial"/>
                <a:sym typeface="Arial"/>
              </a:rPr>
              <a:t>System privileges: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ALTER SYSTEM, DATA ADMIN</a:t>
            </a:r>
          </a:p>
          <a:p>
            <a:pPr>
              <a:lnSpc>
                <a:spcPct val="90000"/>
              </a:lnSpc>
              <a:buClr>
                <a:schemeClr val="dk1"/>
              </a:buClr>
              <a:buSzPct val="100000"/>
              <a:buFont typeface="Arial"/>
              <a:buChar char="•"/>
            </a:pPr>
            <a:r>
              <a:rPr lang="en-US" sz="1600" b="1" i="1" dirty="0">
                <a:solidFill>
                  <a:schemeClr val="dk1"/>
                </a:solidFill>
                <a:latin typeface="Arial"/>
                <a:ea typeface="Arial"/>
                <a:cs typeface="Arial"/>
                <a:sym typeface="Arial"/>
              </a:rPr>
              <a:t>Analytic Privileges: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Strictly, none required</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For being able to preview/test views: some analytic privilege</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In the test system : you have may have „_SYS_BI_CP_ALL“</a:t>
            </a:r>
          </a:p>
          <a:p>
            <a:pPr>
              <a:lnSpc>
                <a:spcPct val="90000"/>
              </a:lnSpc>
              <a:buClr>
                <a:schemeClr val="dk1"/>
              </a:buClr>
              <a:buSzPct val="100000"/>
              <a:buFont typeface="Arial"/>
              <a:buChar char="•"/>
            </a:pPr>
            <a:r>
              <a:rPr lang="en-US" sz="1600" b="1" i="1" dirty="0">
                <a:solidFill>
                  <a:schemeClr val="dk1"/>
                </a:solidFill>
                <a:latin typeface="Arial"/>
                <a:ea typeface="Arial"/>
                <a:cs typeface="Arial"/>
                <a:sym typeface="Arial"/>
              </a:rPr>
              <a:t>Consequences of these facts: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Any Modeler can create their own analytic privileges, since they have „</a:t>
            </a:r>
          </a:p>
          <a:p>
            <a:pPr lvl="1">
              <a:lnSpc>
                <a:spcPct val="90000"/>
              </a:lnSpc>
              <a:buClr>
                <a:schemeClr val="dk1"/>
              </a:buClr>
              <a:buSzPct val="25000"/>
            </a:pPr>
            <a:r>
              <a:rPr lang="en-US" sz="1600" dirty="0">
                <a:solidFill>
                  <a:schemeClr val="dk1"/>
                </a:solidFill>
                <a:latin typeface="Arial"/>
                <a:ea typeface="Arial"/>
                <a:cs typeface="Arial"/>
                <a:sym typeface="Arial"/>
              </a:rPr>
              <a:t>    ALTER SYSTEM“</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Any Modeler can see all data in the tables they use in the model</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Any Modeler can see all data in the views (because they can authorize</a:t>
            </a:r>
          </a:p>
          <a:p>
            <a:pPr lvl="1">
              <a:lnSpc>
                <a:spcPct val="90000"/>
              </a:lnSpc>
              <a:buClr>
                <a:schemeClr val="dk1"/>
              </a:buClr>
              <a:buSzPct val="25000"/>
            </a:pPr>
            <a:r>
              <a:rPr lang="en-US" sz="1600" dirty="0">
                <a:solidFill>
                  <a:schemeClr val="dk1"/>
                </a:solidFill>
                <a:latin typeface="Arial"/>
                <a:ea typeface="Arial"/>
                <a:cs typeface="Arial"/>
                <a:sym typeface="Arial"/>
              </a:rPr>
              <a:t>    themselves)</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Modeling on confidential data hardly possible in a production system</a:t>
            </a:r>
          </a:p>
          <a:p>
            <a:pPr lvl="1">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 Need two-system landscape, model on randomized data, then import</a:t>
            </a:r>
          </a:p>
        </p:txBody>
      </p:sp>
      <p:sp>
        <p:nvSpPr>
          <p:cNvPr id="390" name="Shape 390"/>
          <p:cNvSpPr/>
          <p:nvPr/>
        </p:nvSpPr>
        <p:spPr>
          <a:xfrm>
            <a:off x="1920875" y="1417638"/>
            <a:ext cx="5089524" cy="312737"/>
          </a:xfrm>
          <a:prstGeom prst="rect">
            <a:avLst/>
          </a:prstGeom>
          <a:noFill/>
          <a:ln>
            <a:noFill/>
          </a:ln>
        </p:spPr>
        <p:txBody>
          <a:bodyPr wrap="square" lIns="91425" tIns="45700" rIns="91425" bIns="45700" anchor="t" anchorCtr="0">
            <a:noAutofit/>
          </a:bodyPr>
          <a:lstStyle/>
          <a:p>
            <a:pPr>
              <a:lnSpc>
                <a:spcPct val="90000"/>
              </a:lnSpc>
              <a:buClr>
                <a:schemeClr val="accent1"/>
              </a:buClr>
              <a:buSzPct val="25000"/>
            </a:pPr>
            <a:r>
              <a:rPr lang="en-US" sz="1600" b="1">
                <a:solidFill>
                  <a:schemeClr val="accent1"/>
                </a:solidFill>
                <a:latin typeface="Arial"/>
                <a:ea typeface="Arial"/>
                <a:cs typeface="Arial"/>
                <a:sym typeface="Arial"/>
              </a:rPr>
              <a:t>What privileges do I need in order to do modeling?</a:t>
            </a:r>
          </a:p>
        </p:txBody>
      </p:sp>
    </p:spTree>
    <p:extLst>
      <p:ext uri="{BB962C8B-B14F-4D97-AF65-F5344CB8AC3E}">
        <p14:creationId xmlns:p14="http://schemas.microsoft.com/office/powerpoint/2010/main" val="12002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AEE-53D0-4BD3-9E12-0811F029F9B8}"/>
              </a:ext>
            </a:extLst>
          </p:cNvPr>
          <p:cNvSpPr>
            <a:spLocks noGrp="1"/>
          </p:cNvSpPr>
          <p:nvPr>
            <p:ph type="title"/>
          </p:nvPr>
        </p:nvSpPr>
        <p:spPr/>
        <p:txBody>
          <a:bodyPr/>
          <a:lstStyle/>
          <a:p>
            <a:r>
              <a:rPr lang="en-US" b="0" dirty="0"/>
              <a:t>Information Sources for Administrators</a:t>
            </a:r>
            <a:endParaRPr lang="en-US" dirty="0"/>
          </a:p>
        </p:txBody>
      </p:sp>
      <p:pic>
        <p:nvPicPr>
          <p:cNvPr id="4" name="Content Placeholder 3">
            <a:extLst>
              <a:ext uri="{FF2B5EF4-FFF2-40B4-BE49-F238E27FC236}">
                <a16:creationId xmlns:a16="http://schemas.microsoft.com/office/drawing/2014/main" id="{987C0A3E-A3CD-458F-A4D8-65B12D6F2893}"/>
              </a:ext>
            </a:extLst>
          </p:cNvPr>
          <p:cNvPicPr>
            <a:picLocks noGrp="1" noChangeAspect="1"/>
          </p:cNvPicPr>
          <p:nvPr>
            <p:ph idx="1"/>
          </p:nvPr>
        </p:nvPicPr>
        <p:blipFill>
          <a:blip r:embed="rId2"/>
          <a:stretch>
            <a:fillRect/>
          </a:stretch>
        </p:blipFill>
        <p:spPr>
          <a:xfrm>
            <a:off x="2272369" y="1476849"/>
            <a:ext cx="7238095" cy="4333333"/>
          </a:xfrm>
          <a:prstGeom prst="rect">
            <a:avLst/>
          </a:prstGeom>
        </p:spPr>
      </p:pic>
    </p:spTree>
    <p:extLst>
      <p:ext uri="{BB962C8B-B14F-4D97-AF65-F5344CB8AC3E}">
        <p14:creationId xmlns:p14="http://schemas.microsoft.com/office/powerpoint/2010/main" val="2169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CA4B-AD58-49E5-BCC7-E31F874DC329}"/>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6808507A-4FC1-4CCB-A218-FF75B584D394}"/>
              </a:ext>
            </a:extLst>
          </p:cNvPr>
          <p:cNvPicPr>
            <a:picLocks noGrp="1" noChangeAspect="1"/>
          </p:cNvPicPr>
          <p:nvPr>
            <p:ph idx="1"/>
          </p:nvPr>
        </p:nvPicPr>
        <p:blipFill>
          <a:blip r:embed="rId2"/>
          <a:stretch>
            <a:fillRect/>
          </a:stretch>
        </p:blipFill>
        <p:spPr>
          <a:xfrm>
            <a:off x="2361863" y="1542535"/>
            <a:ext cx="7314286" cy="4457143"/>
          </a:xfrm>
          <a:prstGeom prst="rect">
            <a:avLst/>
          </a:prstGeom>
        </p:spPr>
      </p:pic>
    </p:spTree>
    <p:extLst>
      <p:ext uri="{BB962C8B-B14F-4D97-AF65-F5344CB8AC3E}">
        <p14:creationId xmlns:p14="http://schemas.microsoft.com/office/powerpoint/2010/main" val="339255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F137-476D-41F7-BA16-94F549ADCB4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75E757B-BE41-4DC1-96E6-0D48F7A91690}"/>
              </a:ext>
            </a:extLst>
          </p:cNvPr>
          <p:cNvPicPr>
            <a:picLocks noGrp="1" noChangeAspect="1"/>
          </p:cNvPicPr>
          <p:nvPr>
            <p:ph idx="1"/>
          </p:nvPr>
        </p:nvPicPr>
        <p:blipFill>
          <a:blip r:embed="rId2"/>
          <a:stretch>
            <a:fillRect/>
          </a:stretch>
        </p:blipFill>
        <p:spPr>
          <a:xfrm>
            <a:off x="2779563" y="1369090"/>
            <a:ext cx="5989791" cy="4633913"/>
          </a:xfrm>
          <a:prstGeom prst="rect">
            <a:avLst/>
          </a:prstGeom>
        </p:spPr>
      </p:pic>
    </p:spTree>
    <p:extLst>
      <p:ext uri="{BB962C8B-B14F-4D97-AF65-F5344CB8AC3E}">
        <p14:creationId xmlns:p14="http://schemas.microsoft.com/office/powerpoint/2010/main" val="20515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3FE8-880E-4FA3-93A3-B7DB17898190}"/>
              </a:ext>
            </a:extLst>
          </p:cNvPr>
          <p:cNvSpPr>
            <a:spLocks noGrp="1"/>
          </p:cNvSpPr>
          <p:nvPr>
            <p:ph type="title"/>
          </p:nvPr>
        </p:nvSpPr>
        <p:spPr/>
        <p:txBody>
          <a:bodyPr/>
          <a:lstStyle/>
          <a:p>
            <a:r>
              <a:rPr lang="en-US" dirty="0"/>
              <a:t>Encryption</a:t>
            </a:r>
          </a:p>
        </p:txBody>
      </p:sp>
      <p:sp>
        <p:nvSpPr>
          <p:cNvPr id="3" name="Content Placeholder 2">
            <a:extLst>
              <a:ext uri="{FF2B5EF4-FFF2-40B4-BE49-F238E27FC236}">
                <a16:creationId xmlns:a16="http://schemas.microsoft.com/office/drawing/2014/main" id="{149D6E4F-1DBF-4188-8EFC-B80B00562225}"/>
              </a:ext>
            </a:extLst>
          </p:cNvPr>
          <p:cNvSpPr>
            <a:spLocks noGrp="1"/>
          </p:cNvSpPr>
          <p:nvPr>
            <p:ph idx="1"/>
          </p:nvPr>
        </p:nvSpPr>
        <p:spPr>
          <a:xfrm>
            <a:off x="201600" y="1252382"/>
            <a:ext cx="11664000" cy="4925134"/>
          </a:xfrm>
        </p:spPr>
        <p:txBody>
          <a:bodyPr/>
          <a:lstStyle/>
          <a:p>
            <a:pPr marL="0" indent="0">
              <a:buNone/>
            </a:pPr>
            <a:r>
              <a:rPr lang="en-IN" sz="1400" dirty="0"/>
              <a:t>In order to protect against security breaches or outside attacks, companies prefer to protect the data using encryption. The encryption can done on data transfers but also on the data </a:t>
            </a:r>
            <a:r>
              <a:rPr lang="en-US" sz="1400" dirty="0"/>
              <a:t>stored on a system.</a:t>
            </a:r>
          </a:p>
          <a:p>
            <a:pPr marL="0" indent="0">
              <a:buNone/>
            </a:pPr>
            <a:endParaRPr lang="en-IN" sz="1400" b="1" dirty="0"/>
          </a:p>
          <a:p>
            <a:pPr marL="0" indent="0">
              <a:buNone/>
            </a:pPr>
            <a:r>
              <a:rPr lang="en-IN" sz="1400" b="1" dirty="0"/>
              <a:t>Secure Communication </a:t>
            </a:r>
            <a:r>
              <a:rPr lang="en-IN" sz="1400" dirty="0"/>
              <a:t>– Encryption of data communication in the </a:t>
            </a:r>
            <a:r>
              <a:rPr lang="en-US" sz="1400" dirty="0"/>
              <a:t>network</a:t>
            </a:r>
          </a:p>
          <a:p>
            <a:pPr marL="0" indent="0">
              <a:buNone/>
            </a:pPr>
            <a:r>
              <a:rPr lang="en-IN" sz="1400" dirty="0"/>
              <a:t>• Network traffic can be encrypted using Transport Layer Security (TLS ), both between the SAP HANA database and clients, as well as between hosts in a </a:t>
            </a:r>
            <a:r>
              <a:rPr lang="en-US" sz="1400" dirty="0"/>
              <a:t>distributed SAP HANA system.</a:t>
            </a:r>
          </a:p>
          <a:p>
            <a:pPr marL="0" indent="0">
              <a:buNone/>
            </a:pPr>
            <a:endParaRPr lang="en-IN" sz="1400" b="1" dirty="0"/>
          </a:p>
          <a:p>
            <a:pPr marL="0" indent="0">
              <a:buNone/>
            </a:pPr>
            <a:r>
              <a:rPr lang="en-IN" sz="1400" b="1" dirty="0"/>
              <a:t>Encryption of the data persistence layer</a:t>
            </a:r>
          </a:p>
          <a:p>
            <a:pPr marL="0" indent="0">
              <a:buNone/>
            </a:pPr>
            <a:r>
              <a:rPr lang="en-IN" sz="1400" dirty="0"/>
              <a:t>• The SAP HANA database can encrypt data at rest (data volumes)</a:t>
            </a:r>
          </a:p>
          <a:p>
            <a:pPr marL="0" indent="0">
              <a:buNone/>
            </a:pPr>
            <a:r>
              <a:rPr lang="en-IN" sz="1400" dirty="0"/>
              <a:t>• Encryption works at the page level and uses the AES256 encryption algorithm</a:t>
            </a:r>
          </a:p>
          <a:p>
            <a:pPr marL="0" indent="0">
              <a:buNone/>
            </a:pPr>
            <a:endParaRPr lang="en-IN" sz="1400" dirty="0"/>
          </a:p>
          <a:p>
            <a:pPr marL="0" indent="0">
              <a:buNone/>
            </a:pPr>
            <a:r>
              <a:rPr lang="en-IN" sz="1400" dirty="0"/>
              <a:t>For the configuration of secure communication using TLS and the encryption of the persistence layer a cryptographic service provider is available on the server. SAP HANA supports the following cryptographic libraries:</a:t>
            </a:r>
          </a:p>
          <a:p>
            <a:pPr marL="0" indent="0">
              <a:buNone/>
            </a:pPr>
            <a:r>
              <a:rPr lang="en-US" sz="1400" dirty="0"/>
              <a:t>• </a:t>
            </a:r>
            <a:r>
              <a:rPr lang="en-US" sz="1400" dirty="0" err="1"/>
              <a:t>CommonCryptolib</a:t>
            </a:r>
            <a:r>
              <a:rPr lang="en-US" sz="1400" dirty="0"/>
              <a:t> (default)</a:t>
            </a:r>
          </a:p>
          <a:p>
            <a:pPr marL="0" indent="0">
              <a:buNone/>
            </a:pPr>
            <a:r>
              <a:rPr lang="en-IN" sz="1400" dirty="0" err="1"/>
              <a:t>CommonCryptoLib</a:t>
            </a:r>
            <a:r>
              <a:rPr lang="en-IN" sz="1400" dirty="0"/>
              <a:t> (libsapcrypto.so) is installed by default as part of SAP HANA server </a:t>
            </a:r>
            <a:r>
              <a:rPr lang="en-US" sz="1400" dirty="0"/>
              <a:t>installation at $DIR_EXECUTABLE.</a:t>
            </a:r>
          </a:p>
          <a:p>
            <a:pPr marL="0" indent="0">
              <a:buNone/>
            </a:pPr>
            <a:r>
              <a:rPr lang="en-US" sz="1400" dirty="0"/>
              <a:t>• OpenSSL</a:t>
            </a:r>
          </a:p>
          <a:p>
            <a:pPr marL="0" indent="0">
              <a:buNone/>
            </a:pPr>
            <a:r>
              <a:rPr lang="en-IN" sz="1400" dirty="0"/>
              <a:t>The OpenSSL library is installed by default as part of the operating system installation.</a:t>
            </a:r>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214695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BA5C-B153-472B-900E-54AEF9683ED2}"/>
              </a:ext>
            </a:extLst>
          </p:cNvPr>
          <p:cNvSpPr>
            <a:spLocks noGrp="1"/>
          </p:cNvSpPr>
          <p:nvPr>
            <p:ph type="title"/>
          </p:nvPr>
        </p:nvSpPr>
        <p:spPr/>
        <p:txBody>
          <a:bodyPr/>
          <a:lstStyle/>
          <a:p>
            <a:r>
              <a:rPr lang="en-US" dirty="0"/>
              <a:t>SAP HANA –secure communication</a:t>
            </a:r>
          </a:p>
        </p:txBody>
      </p:sp>
      <p:pic>
        <p:nvPicPr>
          <p:cNvPr id="4" name="Content Placeholder 3">
            <a:extLst>
              <a:ext uri="{FF2B5EF4-FFF2-40B4-BE49-F238E27FC236}">
                <a16:creationId xmlns:a16="http://schemas.microsoft.com/office/drawing/2014/main" id="{E5EC553C-7D8A-4BAB-8E68-56EB34180794}"/>
              </a:ext>
            </a:extLst>
          </p:cNvPr>
          <p:cNvPicPr>
            <a:picLocks noGrp="1" noChangeAspect="1"/>
          </p:cNvPicPr>
          <p:nvPr>
            <p:ph idx="1"/>
          </p:nvPr>
        </p:nvPicPr>
        <p:blipFill>
          <a:blip r:embed="rId2"/>
          <a:stretch>
            <a:fillRect/>
          </a:stretch>
        </p:blipFill>
        <p:spPr>
          <a:xfrm>
            <a:off x="4561366" y="1354513"/>
            <a:ext cx="7229549" cy="4776082"/>
          </a:xfrm>
          <a:prstGeom prst="rect">
            <a:avLst/>
          </a:prstGeom>
        </p:spPr>
      </p:pic>
      <p:sp>
        <p:nvSpPr>
          <p:cNvPr id="5" name="Rectangle 4">
            <a:extLst>
              <a:ext uri="{FF2B5EF4-FFF2-40B4-BE49-F238E27FC236}">
                <a16:creationId xmlns:a16="http://schemas.microsoft.com/office/drawing/2014/main" id="{A4B5DAAE-5913-47AD-A685-D2CBA5A882E1}"/>
              </a:ext>
            </a:extLst>
          </p:cNvPr>
          <p:cNvSpPr/>
          <p:nvPr/>
        </p:nvSpPr>
        <p:spPr>
          <a:xfrm>
            <a:off x="401085" y="1549890"/>
            <a:ext cx="4309138" cy="4185761"/>
          </a:xfrm>
          <a:prstGeom prst="rect">
            <a:avLst/>
          </a:prstGeom>
        </p:spPr>
        <p:txBody>
          <a:bodyPr wrap="square">
            <a:spAutoFit/>
          </a:bodyPr>
          <a:lstStyle/>
          <a:p>
            <a:r>
              <a:rPr lang="en-IN" sz="1400" dirty="0"/>
              <a:t>Types of Network Communication Channels</a:t>
            </a:r>
          </a:p>
          <a:p>
            <a:endParaRPr lang="en-IN" sz="1400" dirty="0"/>
          </a:p>
          <a:p>
            <a:r>
              <a:rPr lang="en-IN" sz="1400" dirty="0"/>
              <a:t>• Channels used for external access to SAP HANA functionality by end-user clients,</a:t>
            </a:r>
          </a:p>
          <a:p>
            <a:r>
              <a:rPr lang="en-IN" sz="1400" dirty="0"/>
              <a:t>administration clients. application servers. and for data provisioning through SQL or HTTP</a:t>
            </a:r>
          </a:p>
          <a:p>
            <a:r>
              <a:rPr lang="en-IN" sz="1400" dirty="0"/>
              <a:t>• Channels used for SAP HANA internal communication within the database. between hosts in multiple-host systems. and between systems in system-replication scenarios</a:t>
            </a:r>
          </a:p>
          <a:p>
            <a:r>
              <a:rPr lang="en-IN" sz="1400" dirty="0"/>
              <a:t>• Connections used for administrative purposes</a:t>
            </a:r>
          </a:p>
          <a:p>
            <a:r>
              <a:rPr lang="en-IN" sz="1400" dirty="0"/>
              <a:t>• Connections used for data provisioning</a:t>
            </a:r>
          </a:p>
          <a:p>
            <a:r>
              <a:rPr lang="en-IN" sz="1400" dirty="0"/>
              <a:t>• Connections from database clients that access the SQL interface of the SAP HANA </a:t>
            </a:r>
            <a:r>
              <a:rPr lang="en-US" sz="1400" dirty="0"/>
              <a:t>database</a:t>
            </a:r>
          </a:p>
          <a:p>
            <a:r>
              <a:rPr lang="en-IN" sz="1400" dirty="0"/>
              <a:t>• Connections from HTTP(S) clients</a:t>
            </a:r>
          </a:p>
          <a:p>
            <a:r>
              <a:rPr lang="en-US" sz="1400" dirty="0"/>
              <a:t>• Outgoing connections</a:t>
            </a:r>
          </a:p>
        </p:txBody>
      </p:sp>
    </p:spTree>
    <p:extLst>
      <p:ext uri="{BB962C8B-B14F-4D97-AF65-F5344CB8AC3E}">
        <p14:creationId xmlns:p14="http://schemas.microsoft.com/office/powerpoint/2010/main" val="392264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169A-6737-4B39-A1E1-A653C109D984}"/>
              </a:ext>
            </a:extLst>
          </p:cNvPr>
          <p:cNvSpPr>
            <a:spLocks noGrp="1"/>
          </p:cNvSpPr>
          <p:nvPr>
            <p:ph type="title"/>
          </p:nvPr>
        </p:nvSpPr>
        <p:spPr/>
        <p:txBody>
          <a:bodyPr/>
          <a:lstStyle/>
          <a:p>
            <a:r>
              <a:rPr lang="en-IN" b="0" dirty="0"/>
              <a:t>Many security-related features are integrated into the SAP HANA studio</a:t>
            </a:r>
            <a:endParaRPr lang="en-US" dirty="0"/>
          </a:p>
        </p:txBody>
      </p:sp>
      <p:pic>
        <p:nvPicPr>
          <p:cNvPr id="4" name="Content Placeholder 3">
            <a:extLst>
              <a:ext uri="{FF2B5EF4-FFF2-40B4-BE49-F238E27FC236}">
                <a16:creationId xmlns:a16="http://schemas.microsoft.com/office/drawing/2014/main" id="{E107D6FC-712F-4E54-88E9-D3A71DF2237E}"/>
              </a:ext>
            </a:extLst>
          </p:cNvPr>
          <p:cNvPicPr>
            <a:picLocks noGrp="1" noChangeAspect="1"/>
          </p:cNvPicPr>
          <p:nvPr>
            <p:ph idx="1"/>
          </p:nvPr>
        </p:nvPicPr>
        <p:blipFill>
          <a:blip r:embed="rId2"/>
          <a:stretch>
            <a:fillRect/>
          </a:stretch>
        </p:blipFill>
        <p:spPr>
          <a:xfrm>
            <a:off x="2351294" y="1315927"/>
            <a:ext cx="7364611" cy="4633913"/>
          </a:xfrm>
          <a:prstGeom prst="rect">
            <a:avLst/>
          </a:prstGeom>
        </p:spPr>
      </p:pic>
    </p:spTree>
    <p:extLst>
      <p:ext uri="{BB962C8B-B14F-4D97-AF65-F5344CB8AC3E}">
        <p14:creationId xmlns:p14="http://schemas.microsoft.com/office/powerpoint/2010/main" val="423619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8FB1-8119-483C-A937-813724B0892C}"/>
              </a:ext>
            </a:extLst>
          </p:cNvPr>
          <p:cNvSpPr>
            <a:spLocks noGrp="1"/>
          </p:cNvSpPr>
          <p:nvPr>
            <p:ph type="title"/>
          </p:nvPr>
        </p:nvSpPr>
        <p:spPr/>
        <p:txBody>
          <a:bodyPr/>
          <a:lstStyle/>
          <a:p>
            <a:r>
              <a:rPr lang="en-US" dirty="0"/>
              <a:t>SAP HANA –secure communication</a:t>
            </a:r>
          </a:p>
        </p:txBody>
      </p:sp>
      <p:pic>
        <p:nvPicPr>
          <p:cNvPr id="4" name="Content Placeholder 3">
            <a:extLst>
              <a:ext uri="{FF2B5EF4-FFF2-40B4-BE49-F238E27FC236}">
                <a16:creationId xmlns:a16="http://schemas.microsoft.com/office/drawing/2014/main" id="{9BF78F91-434D-4A29-B9F0-3513979D9DAA}"/>
              </a:ext>
            </a:extLst>
          </p:cNvPr>
          <p:cNvPicPr>
            <a:picLocks noGrp="1" noChangeAspect="1"/>
          </p:cNvPicPr>
          <p:nvPr>
            <p:ph idx="1"/>
          </p:nvPr>
        </p:nvPicPr>
        <p:blipFill>
          <a:blip r:embed="rId2"/>
          <a:stretch>
            <a:fillRect/>
          </a:stretch>
        </p:blipFill>
        <p:spPr>
          <a:xfrm>
            <a:off x="1913860" y="2007630"/>
            <a:ext cx="9022172" cy="4029952"/>
          </a:xfrm>
          <a:prstGeom prst="rect">
            <a:avLst/>
          </a:prstGeom>
        </p:spPr>
      </p:pic>
      <p:sp>
        <p:nvSpPr>
          <p:cNvPr id="5" name="Rectangle 4">
            <a:extLst>
              <a:ext uri="{FF2B5EF4-FFF2-40B4-BE49-F238E27FC236}">
                <a16:creationId xmlns:a16="http://schemas.microsoft.com/office/drawing/2014/main" id="{28E18090-17E3-4BC6-BAA2-25746055CFEF}"/>
              </a:ext>
            </a:extLst>
          </p:cNvPr>
          <p:cNvSpPr/>
          <p:nvPr/>
        </p:nvSpPr>
        <p:spPr>
          <a:xfrm>
            <a:off x="302442" y="1276205"/>
            <a:ext cx="11462316" cy="523220"/>
          </a:xfrm>
          <a:prstGeom prst="rect">
            <a:avLst/>
          </a:prstGeom>
        </p:spPr>
        <p:txBody>
          <a:bodyPr wrap="square">
            <a:spAutoFit/>
          </a:bodyPr>
          <a:lstStyle/>
          <a:p>
            <a:r>
              <a:rPr lang="en-IN" sz="1400" dirty="0">
                <a:latin typeface="Arial" panose="020B0604020202020204" pitchFamily="34" charset="0"/>
              </a:rPr>
              <a:t>A public-key infrastructure (system PKI) for securing internal communication channels using TLS is set up automatically during installation. </a:t>
            </a:r>
          </a:p>
          <a:p>
            <a:r>
              <a:rPr lang="en-IN" sz="1400" dirty="0">
                <a:latin typeface="Arial" panose="020B0604020202020204" pitchFamily="34" charset="0"/>
              </a:rPr>
              <a:t>No user interaction is required for the setup.</a:t>
            </a:r>
            <a:endParaRPr lang="en-US" sz="1400" dirty="0"/>
          </a:p>
        </p:txBody>
      </p:sp>
    </p:spTree>
    <p:extLst>
      <p:ext uri="{BB962C8B-B14F-4D97-AF65-F5344CB8AC3E}">
        <p14:creationId xmlns:p14="http://schemas.microsoft.com/office/powerpoint/2010/main" val="298633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51</a:t>
            </a:fld>
            <a:endParaRPr lang="en-US"/>
          </a:p>
        </p:txBody>
      </p:sp>
      <p:sp>
        <p:nvSpPr>
          <p:cNvPr id="404" name="Shape 404"/>
          <p:cNvSpPr txBox="1">
            <a:spLocks noGrp="1"/>
          </p:cNvSpPr>
          <p:nvPr>
            <p:ph type="body" idx="4294967295"/>
          </p:nvPr>
        </p:nvSpPr>
        <p:spPr>
          <a:xfrm>
            <a:off x="893136" y="857741"/>
            <a:ext cx="10547498" cy="4734985"/>
          </a:xfrm>
          <a:prstGeom prst="rect">
            <a:avLst/>
          </a:prstGeom>
          <a:noFill/>
          <a:ln>
            <a:noFill/>
          </a:ln>
        </p:spPr>
        <p:txBody>
          <a:bodyPr vert="horz" wrap="square" lIns="91425" tIns="45700" rIns="91425" bIns="45700" rtlCol="0" anchor="t" anchorCtr="0">
            <a:noAutofit/>
          </a:bodyPr>
          <a:lstStyle/>
          <a:p>
            <a:pPr marL="173038" indent="-173038">
              <a:lnSpc>
                <a:spcPct val="80000"/>
              </a:lnSpc>
              <a:spcBef>
                <a:spcPts val="0"/>
              </a:spcBef>
              <a:buClr>
                <a:schemeClr val="dk1"/>
              </a:buClr>
              <a:buSzPct val="100000"/>
              <a:buFont typeface="Noto Sans Symbols"/>
              <a:buChar char="▪"/>
            </a:pPr>
            <a:r>
              <a:rPr lang="en-US" sz="1400" dirty="0">
                <a:solidFill>
                  <a:schemeClr val="dk1"/>
                </a:solidFill>
                <a:latin typeface="Arial"/>
                <a:ea typeface="Arial"/>
                <a:cs typeface="Arial"/>
                <a:sym typeface="Arial"/>
              </a:rPr>
              <a:t>The SAP HANA appliance should be operated in a protected data center environment. Only dedicated authorized network traffic should be allowed from other network zones (for example, user access from client network zone).</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Client access (that is, all access to external standard database functionality, for example SQL) only requires access to the client access port.</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In distributed scenarios, clients must be able to access every node of the distributed SAP HANA appliance.</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For some administrative functions (for example, starting and stopping the SAP HANA instance) access to the administrative ports is additionally required.</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Database internal communication is only used for communication within the database or, in a distributed scenario, for the communication between hosts.</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In a single blade scenario (one instance of SAP HANA on one blade), access to those ports from other hosts in the network must be blocked</a:t>
            </a:r>
          </a:p>
          <a:p>
            <a:pPr marL="173038" indent="-173038">
              <a:lnSpc>
                <a:spcPct val="115000"/>
              </a:lnSpc>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The internal communication must be strictly separated from the external or client  communication paths. Access from hosts which are not part of an instance of the SAP HANA appliance should be blocked.</a:t>
            </a:r>
          </a:p>
        </p:txBody>
      </p:sp>
      <p:sp>
        <p:nvSpPr>
          <p:cNvPr id="405" name="Shape 405"/>
          <p:cNvSpPr/>
          <p:nvPr/>
        </p:nvSpPr>
        <p:spPr>
          <a:xfrm>
            <a:off x="1706564" y="219759"/>
            <a:ext cx="4003675" cy="393700"/>
          </a:xfrm>
          <a:prstGeom prst="rect">
            <a:avLst/>
          </a:prstGeom>
          <a:noFill/>
          <a:ln>
            <a:noFill/>
          </a:ln>
        </p:spPr>
        <p:txBody>
          <a:bodyPr wrap="square" lIns="91425" tIns="45700" rIns="91425" bIns="45700" anchor="t" anchorCtr="0">
            <a:noAutofit/>
          </a:bodyPr>
          <a:lstStyle/>
          <a:p>
            <a:pPr>
              <a:lnSpc>
                <a:spcPct val="90000"/>
              </a:lnSpc>
              <a:buClr>
                <a:schemeClr val="accent1"/>
              </a:buClr>
              <a:buSzPct val="25000"/>
            </a:pPr>
            <a:r>
              <a:rPr lang="en-US" sz="2200" b="1" dirty="0">
                <a:solidFill>
                  <a:schemeClr val="accent1"/>
                </a:solidFill>
                <a:latin typeface="Arial"/>
                <a:ea typeface="Arial"/>
                <a:cs typeface="Arial"/>
                <a:sym typeface="Arial"/>
              </a:rPr>
              <a:t>SAP HANA Network Security</a:t>
            </a:r>
          </a:p>
        </p:txBody>
      </p:sp>
    </p:spTree>
    <p:extLst>
      <p:ext uri="{BB962C8B-B14F-4D97-AF65-F5344CB8AC3E}">
        <p14:creationId xmlns:p14="http://schemas.microsoft.com/office/powerpoint/2010/main" val="12173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52</a:t>
            </a:fld>
            <a:endParaRPr lang="en-US"/>
          </a:p>
        </p:txBody>
      </p:sp>
      <p:sp>
        <p:nvSpPr>
          <p:cNvPr id="412" name="Shape 412"/>
          <p:cNvSpPr txBox="1">
            <a:spLocks noGrp="1"/>
          </p:cNvSpPr>
          <p:nvPr>
            <p:ph type="body" idx="4294967295"/>
          </p:nvPr>
        </p:nvSpPr>
        <p:spPr>
          <a:xfrm>
            <a:off x="1889126" y="1235076"/>
            <a:ext cx="7681913" cy="1096961"/>
          </a:xfrm>
          <a:prstGeom prst="rect">
            <a:avLst/>
          </a:prstGeom>
          <a:noFill/>
          <a:ln>
            <a:noFill/>
          </a:ln>
        </p:spPr>
        <p:txBody>
          <a:bodyPr vert="horz" wrap="square" lIns="91425" tIns="45700" rIns="91425" bIns="45700" rtlCol="0" anchor="t" anchorCtr="0">
            <a:noAutofit/>
          </a:bodyPr>
          <a:lstStyle/>
          <a:p>
            <a:pPr marL="173038" indent="-173038">
              <a:lnSpc>
                <a:spcPct val="115000"/>
              </a:lnSpc>
              <a:spcBef>
                <a:spcPts val="0"/>
              </a:spcBef>
              <a:buClr>
                <a:schemeClr val="dk1"/>
              </a:buClr>
              <a:buSzPct val="100000"/>
              <a:buFont typeface="Noto Sans Symbols"/>
              <a:buChar char="▪"/>
            </a:pPr>
            <a:r>
              <a:rPr lang="en-US" sz="1600">
                <a:solidFill>
                  <a:schemeClr val="dk1"/>
                </a:solidFill>
                <a:latin typeface="Arial"/>
                <a:ea typeface="Arial"/>
                <a:cs typeface="Arial"/>
                <a:sym typeface="Arial"/>
              </a:rPr>
              <a:t>Communication ports: The table below lists the ports that are used by SAP HANA. The notation of the ports is as follows: 3 &lt;instance&gt; xy, where &lt;instance&gt; is a double digit number representing the instance number of the SAP HANA appliance. xy represents a consecutive number.</a:t>
            </a:r>
          </a:p>
          <a:p>
            <a:pPr marL="173038" indent="-173038">
              <a:lnSpc>
                <a:spcPct val="115000"/>
              </a:lnSpc>
              <a:spcBef>
                <a:spcPts val="800"/>
              </a:spcBef>
              <a:buClr>
                <a:schemeClr val="dk1"/>
              </a:buClr>
              <a:buSzPct val="25000"/>
              <a:buNone/>
            </a:pPr>
            <a:endParaRPr sz="1600">
              <a:solidFill>
                <a:schemeClr val="dk1"/>
              </a:solidFill>
              <a:latin typeface="Arial"/>
              <a:ea typeface="Arial"/>
              <a:cs typeface="Arial"/>
              <a:sym typeface="Arial"/>
            </a:endParaRPr>
          </a:p>
        </p:txBody>
      </p:sp>
      <p:pic>
        <p:nvPicPr>
          <p:cNvPr id="413" name="Shape 413"/>
          <p:cNvPicPr preferRelativeResize="0"/>
          <p:nvPr/>
        </p:nvPicPr>
        <p:blipFill rotWithShape="1">
          <a:blip r:embed="rId3">
            <a:alphaModFix/>
          </a:blip>
          <a:srcRect/>
          <a:stretch/>
        </p:blipFill>
        <p:spPr>
          <a:xfrm>
            <a:off x="2163762" y="2422525"/>
            <a:ext cx="7954962" cy="3200398"/>
          </a:xfrm>
          <a:prstGeom prst="rect">
            <a:avLst/>
          </a:prstGeom>
          <a:noFill/>
          <a:ln w="9525" cap="flat" cmpd="sng">
            <a:solidFill>
              <a:schemeClr val="dk1"/>
            </a:solidFill>
            <a:prstDash val="solid"/>
            <a:miter lim="800000"/>
            <a:headEnd type="none" w="med" len="med"/>
            <a:tailEnd type="none" w="med" len="med"/>
          </a:ln>
        </p:spPr>
      </p:pic>
      <p:pic>
        <p:nvPicPr>
          <p:cNvPr id="414" name="Shape 414"/>
          <p:cNvPicPr preferRelativeResize="0"/>
          <p:nvPr/>
        </p:nvPicPr>
        <p:blipFill rotWithShape="1">
          <a:blip r:embed="rId4">
            <a:alphaModFix/>
          </a:blip>
          <a:srcRect/>
          <a:stretch/>
        </p:blipFill>
        <p:spPr>
          <a:xfrm>
            <a:off x="2163762" y="5532437"/>
            <a:ext cx="7954962" cy="344486"/>
          </a:xfrm>
          <a:prstGeom prst="rect">
            <a:avLst/>
          </a:prstGeom>
          <a:noFill/>
          <a:ln>
            <a:noFill/>
          </a:ln>
        </p:spPr>
      </p:pic>
      <p:sp>
        <p:nvSpPr>
          <p:cNvPr id="415" name="Shape 415"/>
          <p:cNvSpPr/>
          <p:nvPr/>
        </p:nvSpPr>
        <p:spPr>
          <a:xfrm>
            <a:off x="1706564" y="593726"/>
            <a:ext cx="4625975" cy="427037"/>
          </a:xfrm>
          <a:prstGeom prst="rect">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Communication Ports</a:t>
            </a:r>
          </a:p>
        </p:txBody>
      </p:sp>
    </p:spTree>
    <p:extLst>
      <p:ext uri="{BB962C8B-B14F-4D97-AF65-F5344CB8AC3E}">
        <p14:creationId xmlns:p14="http://schemas.microsoft.com/office/powerpoint/2010/main" val="2823468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sldNum" idx="12"/>
          </p:nvPr>
        </p:nvSpPr>
        <p:spPr>
          <a:xfrm>
            <a:off x="9996457" y="6217622"/>
            <a:ext cx="548700" cy="524700"/>
          </a:xfrm>
          <a:prstGeom prst="rect">
            <a:avLst/>
          </a:prstGeom>
          <a:noFill/>
          <a:ln>
            <a:noFill/>
          </a:ln>
        </p:spPr>
        <p:txBody>
          <a:bodyPr wrap="square" lIns="91425" tIns="45700" rIns="91425" bIns="45700" anchor="t" anchorCtr="0">
            <a:noAutofit/>
          </a:bodyPr>
          <a:lstStyle/>
          <a:p>
            <a:fld id="{00000000-1234-1234-1234-123412341234}" type="slidenum">
              <a:rPr lang="en-US"/>
              <a:pPr/>
              <a:t>53</a:t>
            </a:fld>
            <a:endParaRPr lang="en-US"/>
          </a:p>
        </p:txBody>
      </p:sp>
      <p:pic>
        <p:nvPicPr>
          <p:cNvPr id="422" name="Shape 422"/>
          <p:cNvPicPr preferRelativeResize="0"/>
          <p:nvPr/>
        </p:nvPicPr>
        <p:blipFill rotWithShape="1">
          <a:blip r:embed="rId3">
            <a:alphaModFix/>
          </a:blip>
          <a:srcRect/>
          <a:stretch/>
        </p:blipFill>
        <p:spPr>
          <a:xfrm>
            <a:off x="581321" y="1023730"/>
            <a:ext cx="8413749" cy="2193925"/>
          </a:xfrm>
          <a:prstGeom prst="rect">
            <a:avLst/>
          </a:prstGeom>
          <a:noFill/>
          <a:ln>
            <a:noFill/>
          </a:ln>
        </p:spPr>
      </p:pic>
      <p:sp>
        <p:nvSpPr>
          <p:cNvPr id="423" name="Shape 423"/>
          <p:cNvSpPr/>
          <p:nvPr/>
        </p:nvSpPr>
        <p:spPr>
          <a:xfrm>
            <a:off x="581321" y="3162299"/>
            <a:ext cx="11210186" cy="3101975"/>
          </a:xfrm>
          <a:prstGeom prst="rect">
            <a:avLst/>
          </a:prstGeom>
          <a:noFill/>
          <a:ln>
            <a:noFill/>
          </a:ln>
        </p:spPr>
        <p:txBody>
          <a:bodyPr wrap="square" lIns="91425" tIns="45700" rIns="91425" bIns="45700" anchor="t" anchorCtr="0">
            <a:noAutofit/>
          </a:bodyPr>
          <a:lstStyle/>
          <a:p>
            <a:pPr>
              <a:buClr>
                <a:schemeClr val="dk1"/>
              </a:buClr>
              <a:buSzPct val="25000"/>
            </a:pPr>
            <a:r>
              <a:rPr lang="en-US" sz="1600" b="1" dirty="0">
                <a:solidFill>
                  <a:schemeClr val="dk1"/>
                </a:solidFill>
                <a:latin typeface="Arial"/>
                <a:ea typeface="Arial"/>
                <a:cs typeface="Arial"/>
                <a:sym typeface="Arial"/>
              </a:rPr>
              <a:t>Secure communication</a:t>
            </a:r>
          </a:p>
          <a:p>
            <a:pPr>
              <a:buClr>
                <a:schemeClr val="dk1"/>
              </a:buClr>
              <a:buSzPct val="25000"/>
            </a:pPr>
            <a:r>
              <a:rPr lang="en-US" sz="1400" dirty="0">
                <a:solidFill>
                  <a:schemeClr val="dk1"/>
                </a:solidFill>
                <a:latin typeface="Arial"/>
                <a:ea typeface="Arial"/>
                <a:cs typeface="Arial"/>
                <a:sym typeface="Arial"/>
              </a:rPr>
              <a:t>The SAP HANA appliance uses the Secure Sockets Layer (SSL) protocol to provide secure communication between the individual components and client connections. Authentication is ensured by using certificates.</a:t>
            </a:r>
          </a:p>
          <a:p>
            <a:pPr>
              <a:buClr>
                <a:srgbClr val="000000"/>
              </a:buClr>
            </a:pPr>
            <a:endParaRPr sz="1400" dirty="0">
              <a:solidFill>
                <a:schemeClr val="dk1"/>
              </a:solidFill>
              <a:latin typeface="Arial"/>
              <a:ea typeface="Arial"/>
              <a:cs typeface="Arial"/>
              <a:sym typeface="Arial"/>
            </a:endParaRPr>
          </a:p>
          <a:p>
            <a:pPr>
              <a:buClr>
                <a:schemeClr val="dk1"/>
              </a:buClr>
              <a:buSzPct val="25000"/>
            </a:pPr>
            <a:r>
              <a:rPr lang="en-US" sz="1400" dirty="0">
                <a:solidFill>
                  <a:schemeClr val="dk1"/>
                </a:solidFill>
                <a:latin typeface="Arial"/>
                <a:ea typeface="Arial"/>
                <a:cs typeface="Arial"/>
                <a:sym typeface="Arial"/>
              </a:rPr>
              <a:t>The communication between the following components can be secured by using SSL:</a:t>
            </a:r>
          </a:p>
          <a:p>
            <a:pPr>
              <a:buClr>
                <a:srgbClr val="000000"/>
              </a:buClr>
            </a:pPr>
            <a:endParaRPr sz="1400" dirty="0">
              <a:solidFill>
                <a:schemeClr val="dk1"/>
              </a:solidFill>
              <a:latin typeface="Arial"/>
              <a:ea typeface="Arial"/>
              <a:cs typeface="Arial"/>
              <a:sym typeface="Arial"/>
            </a:endParaRPr>
          </a:p>
          <a:p>
            <a:pPr>
              <a:buClr>
                <a:schemeClr val="dk1"/>
              </a:buClr>
              <a:buSzPct val="25000"/>
            </a:pPr>
            <a:r>
              <a:rPr lang="en-US" sz="1400" dirty="0">
                <a:solidFill>
                  <a:schemeClr val="dk1"/>
                </a:solidFill>
                <a:latin typeface="Arial"/>
                <a:ea typeface="Arial"/>
                <a:cs typeface="Arial"/>
                <a:sym typeface="Arial"/>
              </a:rPr>
              <a:t>●  Any ODBC- or JDBC-based connection</a:t>
            </a:r>
          </a:p>
          <a:p>
            <a:pPr>
              <a:buClr>
                <a:schemeClr val="dk1"/>
              </a:buClr>
              <a:buSzPct val="25000"/>
            </a:pPr>
            <a:r>
              <a:rPr lang="en-US" sz="1400" dirty="0">
                <a:solidFill>
                  <a:schemeClr val="dk1"/>
                </a:solidFill>
                <a:latin typeface="Arial"/>
                <a:ea typeface="Arial"/>
                <a:cs typeface="Arial"/>
                <a:sym typeface="Arial"/>
              </a:rPr>
              <a:t>●  SAP HANA studio – SAP HANA database (server authentication)</a:t>
            </a:r>
          </a:p>
          <a:p>
            <a:pPr>
              <a:buClr>
                <a:schemeClr val="dk1"/>
              </a:buClr>
              <a:buSzPct val="25000"/>
            </a:pPr>
            <a:r>
              <a:rPr lang="en-US" sz="1400" dirty="0">
                <a:solidFill>
                  <a:schemeClr val="dk1"/>
                </a:solidFill>
                <a:latin typeface="Arial"/>
                <a:ea typeface="Arial"/>
                <a:cs typeface="Arial"/>
                <a:sym typeface="Arial"/>
              </a:rPr>
              <a:t>●  SAP HANA studio – Software Update Manager for SAP HANA</a:t>
            </a:r>
          </a:p>
          <a:p>
            <a:pPr>
              <a:buClr>
                <a:schemeClr val="dk1"/>
              </a:buClr>
              <a:buSzPct val="25000"/>
            </a:pPr>
            <a:r>
              <a:rPr lang="en-US" sz="1400" dirty="0">
                <a:solidFill>
                  <a:schemeClr val="dk1"/>
                </a:solidFill>
                <a:latin typeface="Arial"/>
                <a:ea typeface="Arial"/>
                <a:cs typeface="Arial"/>
                <a:sym typeface="Arial"/>
              </a:rPr>
              <a:t>●  Software Update Manager for SAP HANA – SAP Service Marketplace. SAP HANA needs an SAP Service </a:t>
            </a:r>
          </a:p>
          <a:p>
            <a:pPr>
              <a:buClr>
                <a:schemeClr val="dk1"/>
              </a:buClr>
              <a:buSzPct val="25000"/>
            </a:pPr>
            <a:r>
              <a:rPr lang="en-US" sz="1400" dirty="0">
                <a:solidFill>
                  <a:schemeClr val="dk1"/>
                </a:solidFill>
                <a:latin typeface="Arial"/>
                <a:ea typeface="Arial"/>
                <a:cs typeface="Arial"/>
                <a:sym typeface="Arial"/>
              </a:rPr>
              <a:t>    Marketplace user (S-user) to access the SAP Service Marketplace. These credentials are sent only via </a:t>
            </a:r>
          </a:p>
          <a:p>
            <a:pPr>
              <a:buClr>
                <a:schemeClr val="dk1"/>
              </a:buClr>
              <a:buSzPct val="25000"/>
            </a:pPr>
            <a:r>
              <a:rPr lang="en-US" sz="1400" dirty="0">
                <a:solidFill>
                  <a:schemeClr val="dk1"/>
                </a:solidFill>
                <a:latin typeface="Arial"/>
                <a:ea typeface="Arial"/>
                <a:cs typeface="Arial"/>
                <a:sym typeface="Arial"/>
              </a:rPr>
              <a:t>    encrypted communication channels using an HTTPS connection.</a:t>
            </a:r>
          </a:p>
          <a:p>
            <a:pPr>
              <a:buClr>
                <a:schemeClr val="dk1"/>
              </a:buClr>
              <a:buSzPct val="25000"/>
            </a:pPr>
            <a:r>
              <a:rPr lang="en-US" sz="1400" dirty="0">
                <a:solidFill>
                  <a:schemeClr val="dk1"/>
                </a:solidFill>
                <a:latin typeface="Arial"/>
                <a:ea typeface="Arial"/>
                <a:cs typeface="Arial"/>
                <a:sym typeface="Arial"/>
              </a:rPr>
              <a:t>●  Software Update Manager for SAP HANA – SAP Host Agent</a:t>
            </a:r>
          </a:p>
          <a:p>
            <a:pPr>
              <a:buClr>
                <a:schemeClr val="dk1"/>
              </a:buClr>
              <a:buSzPct val="25000"/>
            </a:pPr>
            <a:r>
              <a:rPr lang="en-US" sz="1400" dirty="0">
                <a:solidFill>
                  <a:schemeClr val="dk1"/>
                </a:solidFill>
                <a:latin typeface="Arial"/>
                <a:ea typeface="Arial"/>
                <a:cs typeface="Arial"/>
                <a:sym typeface="Arial"/>
              </a:rPr>
              <a:t>●  SAP HANA Information Composer – Browser</a:t>
            </a:r>
          </a:p>
        </p:txBody>
      </p:sp>
      <p:sp>
        <p:nvSpPr>
          <p:cNvPr id="424" name="Shape 424"/>
          <p:cNvSpPr/>
          <p:nvPr/>
        </p:nvSpPr>
        <p:spPr>
          <a:xfrm>
            <a:off x="1706563" y="593726"/>
            <a:ext cx="8107362" cy="427037"/>
          </a:xfrm>
          <a:prstGeom prst="rect">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Communication Ports &amp; Secure Communication</a:t>
            </a:r>
          </a:p>
        </p:txBody>
      </p:sp>
    </p:spTree>
    <p:extLst>
      <p:ext uri="{BB962C8B-B14F-4D97-AF65-F5344CB8AC3E}">
        <p14:creationId xmlns:p14="http://schemas.microsoft.com/office/powerpoint/2010/main" val="1963106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p:nvPr/>
        </p:nvSpPr>
        <p:spPr>
          <a:xfrm>
            <a:off x="1706563" y="6537326"/>
            <a:ext cx="366710" cy="184149"/>
          </a:xfrm>
          <a:prstGeom prst="rect">
            <a:avLst/>
          </a:prstGeom>
          <a:noFill/>
          <a:ln>
            <a:noFill/>
          </a:ln>
        </p:spPr>
        <p:txBody>
          <a:bodyPr wrap="square" lIns="92075" tIns="46025" rIns="92075" bIns="46025" anchor="t" anchorCtr="0">
            <a:noAutofit/>
          </a:bodyPr>
          <a:lstStyle/>
          <a:p>
            <a:pPr>
              <a:buClr>
                <a:schemeClr val="dk1"/>
              </a:buClr>
              <a:buSzPct val="25000"/>
            </a:pPr>
            <a:fld id="{00000000-1234-1234-1234-123412341234}" type="slidenum">
              <a:rPr lang="en-US" sz="800">
                <a:solidFill>
                  <a:schemeClr val="dk1"/>
                </a:solidFill>
                <a:latin typeface="Arial"/>
                <a:ea typeface="Arial"/>
                <a:cs typeface="Arial"/>
                <a:sym typeface="Arial"/>
              </a:rPr>
              <a:pPr>
                <a:buClr>
                  <a:schemeClr val="dk1"/>
                </a:buClr>
                <a:buSzPct val="25000"/>
              </a:pPr>
              <a:t>54</a:t>
            </a:fld>
            <a:endParaRPr lang="en-US" sz="800">
              <a:solidFill>
                <a:schemeClr val="dk1"/>
              </a:solidFill>
              <a:latin typeface="Arial"/>
              <a:ea typeface="Arial"/>
              <a:cs typeface="Arial"/>
              <a:sym typeface="Arial"/>
            </a:endParaRPr>
          </a:p>
        </p:txBody>
      </p:sp>
      <p:sp>
        <p:nvSpPr>
          <p:cNvPr id="471" name="Shape 471"/>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472" name="Shape 472"/>
          <p:cNvSpPr txBox="1"/>
          <p:nvPr/>
        </p:nvSpPr>
        <p:spPr>
          <a:xfrm>
            <a:off x="408377" y="3101470"/>
            <a:ext cx="11403382" cy="2477386"/>
          </a:xfrm>
          <a:prstGeom prst="rect">
            <a:avLst/>
          </a:prstGeom>
          <a:noFill/>
          <a:ln>
            <a:noFill/>
          </a:ln>
        </p:spPr>
        <p:txBody>
          <a:bodyPr wrap="square" lIns="91425" tIns="45700" rIns="91425" bIns="45700" anchor="t" anchorCtr="0">
            <a:noAutofit/>
          </a:bodyPr>
          <a:lstStyle/>
          <a:p>
            <a:pPr marL="304800" indent="-304800">
              <a:buClr>
                <a:schemeClr val="dk1"/>
              </a:buClr>
              <a:buSzPct val="25000"/>
            </a:pPr>
            <a:r>
              <a:rPr lang="en-US" sz="1400" b="1" dirty="0">
                <a:solidFill>
                  <a:schemeClr val="dk1"/>
                </a:solidFill>
                <a:latin typeface="Arial"/>
                <a:ea typeface="Arial"/>
                <a:cs typeface="Arial"/>
                <a:sym typeface="Arial"/>
              </a:rPr>
              <a:t>Persistence Encryption</a:t>
            </a:r>
            <a:r>
              <a:rPr lang="en-US" sz="1400" dirty="0">
                <a:solidFill>
                  <a:schemeClr val="dk1"/>
                </a:solidFill>
                <a:latin typeface="Arial"/>
                <a:ea typeface="Arial"/>
                <a:cs typeface="Arial"/>
                <a:sym typeface="Arial"/>
              </a:rPr>
              <a:t> has the following restrictions.</a:t>
            </a:r>
          </a:p>
          <a:p>
            <a:pPr marL="304800" indent="-304800">
              <a:buClr>
                <a:schemeClr val="dk1"/>
              </a:buClr>
            </a:pPr>
            <a:endParaRPr sz="1400" dirty="0">
              <a:solidFill>
                <a:schemeClr val="dk1"/>
              </a:solidFill>
              <a:latin typeface="Arial"/>
              <a:ea typeface="Arial"/>
              <a:cs typeface="Arial"/>
              <a:sym typeface="Arial"/>
            </a:endParaRPr>
          </a:p>
          <a:p>
            <a:pPr marL="742950" lvl="1" indent="-285750">
              <a:buClr>
                <a:schemeClr val="dk1"/>
              </a:buClr>
              <a:buSzPct val="100000"/>
              <a:buFont typeface="Noto Sans Symbols"/>
              <a:buAutoNum type="alphaLcPeriod"/>
            </a:pPr>
            <a:r>
              <a:rPr lang="en-US" sz="1400" dirty="0">
                <a:solidFill>
                  <a:schemeClr val="dk1"/>
                </a:solidFill>
                <a:latin typeface="Arial"/>
                <a:ea typeface="Arial"/>
                <a:cs typeface="Arial"/>
                <a:sym typeface="Arial"/>
              </a:rPr>
              <a:t>It does not encrypt Database redo logs.</a:t>
            </a:r>
          </a:p>
          <a:p>
            <a:pPr marL="742950" lvl="1" indent="-285750">
              <a:buClr>
                <a:schemeClr val="dk1"/>
              </a:buClr>
              <a:buSzPct val="100000"/>
              <a:buFont typeface="Noto Sans Symbols"/>
              <a:buAutoNum type="alphaLcPeriod"/>
            </a:pPr>
            <a:r>
              <a:rPr lang="en-US" sz="1400" dirty="0">
                <a:solidFill>
                  <a:schemeClr val="dk1"/>
                </a:solidFill>
                <a:latin typeface="Arial"/>
                <a:ea typeface="Arial"/>
                <a:cs typeface="Arial"/>
                <a:sym typeface="Arial"/>
              </a:rPr>
              <a:t>It does not encrypt Backups.</a:t>
            </a:r>
          </a:p>
          <a:p>
            <a:pPr marL="742950" lvl="1" indent="-285750">
              <a:buClr>
                <a:schemeClr val="dk1"/>
              </a:buClr>
              <a:buSzPct val="100000"/>
              <a:buFont typeface="Noto Sans Symbols"/>
              <a:buAutoNum type="alphaLcPeriod"/>
            </a:pPr>
            <a:r>
              <a:rPr lang="en-US" sz="1400" dirty="0">
                <a:solidFill>
                  <a:schemeClr val="dk1"/>
                </a:solidFill>
                <a:latin typeface="Arial"/>
                <a:ea typeface="Arial"/>
                <a:cs typeface="Arial"/>
                <a:sym typeface="Arial"/>
              </a:rPr>
              <a:t>It does not encrypt Database traces.</a:t>
            </a:r>
          </a:p>
          <a:p>
            <a:pPr marL="304800" indent="-304800">
              <a:buClr>
                <a:schemeClr val="dk1"/>
              </a:buClr>
            </a:pPr>
            <a:endParaRPr sz="1400" dirty="0">
              <a:solidFill>
                <a:schemeClr val="dk1"/>
              </a:solidFill>
              <a:latin typeface="Arial"/>
              <a:ea typeface="Arial"/>
              <a:cs typeface="Arial"/>
              <a:sym typeface="Arial"/>
            </a:endParaRPr>
          </a:p>
          <a:p>
            <a:pPr marL="304800" indent="-304800">
              <a:buClr>
                <a:schemeClr val="dk1"/>
              </a:buClr>
              <a:buSzPct val="25000"/>
            </a:pPr>
            <a:r>
              <a:rPr lang="en-US" sz="1400" b="1" dirty="0">
                <a:solidFill>
                  <a:schemeClr val="dk1"/>
                </a:solidFill>
                <a:latin typeface="Arial"/>
                <a:ea typeface="Arial"/>
                <a:cs typeface="Arial"/>
                <a:sym typeface="Arial"/>
              </a:rPr>
              <a:t>Secure User Store:</a:t>
            </a:r>
          </a:p>
          <a:p>
            <a:pPr marL="304800" indent="-304800">
              <a:buClr>
                <a:schemeClr val="dk1"/>
              </a:buClr>
            </a:pPr>
            <a:endParaRPr sz="1400" b="1" dirty="0">
              <a:solidFill>
                <a:schemeClr val="dk1"/>
              </a:solidFill>
              <a:latin typeface="Arial"/>
              <a:ea typeface="Arial"/>
              <a:cs typeface="Arial"/>
              <a:sym typeface="Arial"/>
            </a:endParaRPr>
          </a:p>
          <a:p>
            <a:pPr marL="304800" indent="-304800">
              <a:buClr>
                <a:schemeClr val="dk1"/>
              </a:buClr>
              <a:buSzPct val="100000"/>
              <a:buFont typeface="Noto Sans Symbols"/>
              <a:buChar char="▪"/>
            </a:pPr>
            <a:r>
              <a:rPr lang="en-US" sz="1400" dirty="0">
                <a:solidFill>
                  <a:schemeClr val="dk1"/>
                </a:solidFill>
                <a:latin typeface="Arial"/>
                <a:ea typeface="Arial"/>
                <a:cs typeface="Arial"/>
                <a:sym typeface="Arial"/>
              </a:rPr>
              <a:t>In secure user store of the SAP Hana client </a:t>
            </a:r>
            <a:r>
              <a:rPr lang="en-US" sz="1400" dirty="0" err="1">
                <a:solidFill>
                  <a:schemeClr val="dk1"/>
                </a:solidFill>
                <a:latin typeface="Arial"/>
                <a:ea typeface="Arial"/>
                <a:cs typeface="Arial"/>
                <a:sym typeface="Arial"/>
              </a:rPr>
              <a:t>hdbuserstore</a:t>
            </a:r>
            <a:r>
              <a:rPr lang="en-US" sz="1400" dirty="0">
                <a:solidFill>
                  <a:schemeClr val="dk1"/>
                </a:solidFill>
                <a:latin typeface="Arial"/>
                <a:ea typeface="Arial"/>
                <a:cs typeface="Arial"/>
                <a:sym typeface="Arial"/>
              </a:rPr>
              <a:t>, you can securely store the user logon information, including passwords using SSFS functionality. This allows the client programs to connect to the database without having to manually enter the password. The secure store is installed with the SAP HANA client package. After installation it is located in /</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/sap/</a:t>
            </a:r>
            <a:r>
              <a:rPr lang="en-US" sz="1400" dirty="0" err="1">
                <a:solidFill>
                  <a:schemeClr val="dk1"/>
                </a:solidFill>
                <a:latin typeface="Arial"/>
                <a:ea typeface="Arial"/>
                <a:cs typeface="Arial"/>
                <a:sym typeface="Arial"/>
              </a:rPr>
              <a:t>hdbclient</a:t>
            </a:r>
            <a:r>
              <a:rPr lang="en-US" sz="1400" dirty="0">
                <a:solidFill>
                  <a:schemeClr val="dk1"/>
                </a:solidFill>
                <a:latin typeface="Arial"/>
                <a:ea typeface="Arial"/>
                <a:cs typeface="Arial"/>
                <a:sym typeface="Arial"/>
              </a:rPr>
              <a:t> directory. </a:t>
            </a:r>
          </a:p>
          <a:p>
            <a:pPr marL="304800" indent="-304800">
              <a:lnSpc>
                <a:spcPct val="90000"/>
              </a:lnSpc>
              <a:buClr>
                <a:schemeClr val="dk1"/>
              </a:buClr>
            </a:pPr>
            <a:endParaRPr sz="1400" dirty="0">
              <a:solidFill>
                <a:schemeClr val="dk1"/>
              </a:solidFill>
              <a:latin typeface="Arial"/>
              <a:ea typeface="Arial"/>
              <a:cs typeface="Arial"/>
              <a:sym typeface="Arial"/>
            </a:endParaRPr>
          </a:p>
        </p:txBody>
      </p:sp>
      <p:sp>
        <p:nvSpPr>
          <p:cNvPr id="473" name="Shape 473"/>
          <p:cNvSpPr/>
          <p:nvPr/>
        </p:nvSpPr>
        <p:spPr>
          <a:xfrm>
            <a:off x="255330" y="586633"/>
            <a:ext cx="4313017"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b="1" dirty="0"/>
              <a:t>Data Volume Encryption</a:t>
            </a:r>
            <a:endParaRPr lang="en-US" sz="2200" b="1"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5F3AFE14-B3BD-474A-B1A0-C4AE59D31091}"/>
              </a:ext>
            </a:extLst>
          </p:cNvPr>
          <p:cNvSpPr/>
          <p:nvPr/>
        </p:nvSpPr>
        <p:spPr>
          <a:xfrm>
            <a:off x="394309" y="1422261"/>
            <a:ext cx="11403382" cy="1384995"/>
          </a:xfrm>
          <a:prstGeom prst="rect">
            <a:avLst/>
          </a:prstGeom>
        </p:spPr>
        <p:txBody>
          <a:bodyPr wrap="square">
            <a:spAutoFit/>
          </a:bodyPr>
          <a:lstStyle/>
          <a:p>
            <a:r>
              <a:rPr lang="en-IN" sz="1400" dirty="0">
                <a:latin typeface="Arial" panose="020B0604020202020204" pitchFamily="34" charset="0"/>
              </a:rPr>
              <a:t>Data volume encryption ensures that anyone who can access the data volumes on disk using operating system commands cannot see the actual data. If data volumes are encrypted, all pages that reside in the data area on disk are encrypted using the AES-256-CBC algorithm.</a:t>
            </a:r>
          </a:p>
          <a:p>
            <a:r>
              <a:rPr lang="en-IN" sz="1400" dirty="0">
                <a:latin typeface="Arial" panose="020B0604020202020204" pitchFamily="34" charset="0"/>
              </a:rPr>
              <a:t>Pages are transparently decrypted as part of the load process into memory. </a:t>
            </a:r>
          </a:p>
          <a:p>
            <a:endParaRPr lang="en-IN" sz="1400" dirty="0">
              <a:latin typeface="Arial" panose="020B0604020202020204" pitchFamily="34" charset="0"/>
            </a:endParaRPr>
          </a:p>
          <a:p>
            <a:r>
              <a:rPr lang="en-IN" sz="1400" dirty="0">
                <a:latin typeface="Arial" panose="020B0604020202020204" pitchFamily="34" charset="0"/>
              </a:rPr>
              <a:t>When pages reside in memory, they are, therefore, not encrypted and there is no performance overhead for in-memory page accesses. When changes to data are persisted to disk. the relevant pages are encrypted automatically as part of the write operation.</a:t>
            </a:r>
            <a:endParaRPr lang="en-US" sz="1400" dirty="0"/>
          </a:p>
        </p:txBody>
      </p:sp>
      <p:pic>
        <p:nvPicPr>
          <p:cNvPr id="3" name="Picture 2">
            <a:extLst>
              <a:ext uri="{FF2B5EF4-FFF2-40B4-BE49-F238E27FC236}">
                <a16:creationId xmlns:a16="http://schemas.microsoft.com/office/drawing/2014/main" id="{E4D16CFB-1C4A-44C0-BE9F-90816EF2216B}"/>
              </a:ext>
            </a:extLst>
          </p:cNvPr>
          <p:cNvPicPr>
            <a:picLocks noChangeAspect="1"/>
          </p:cNvPicPr>
          <p:nvPr/>
        </p:nvPicPr>
        <p:blipFill>
          <a:blip r:embed="rId3"/>
          <a:stretch>
            <a:fillRect/>
          </a:stretch>
        </p:blipFill>
        <p:spPr>
          <a:xfrm>
            <a:off x="5422605" y="2807256"/>
            <a:ext cx="5728107" cy="1913784"/>
          </a:xfrm>
          <a:prstGeom prst="rect">
            <a:avLst/>
          </a:prstGeom>
        </p:spPr>
      </p:pic>
    </p:spTree>
    <p:extLst>
      <p:ext uri="{BB962C8B-B14F-4D97-AF65-F5344CB8AC3E}">
        <p14:creationId xmlns:p14="http://schemas.microsoft.com/office/powerpoint/2010/main" val="131680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5169-4FA7-4601-BD13-7BA82EAFD23D}"/>
              </a:ext>
            </a:extLst>
          </p:cNvPr>
          <p:cNvSpPr>
            <a:spLocks noGrp="1"/>
          </p:cNvSpPr>
          <p:nvPr>
            <p:ph type="title"/>
          </p:nvPr>
        </p:nvSpPr>
        <p:spPr/>
        <p:txBody>
          <a:bodyPr/>
          <a:lstStyle/>
          <a:p>
            <a:r>
              <a:rPr lang="en-US" dirty="0"/>
              <a:t>Configure Data Volume Encryption</a:t>
            </a:r>
          </a:p>
        </p:txBody>
      </p:sp>
      <p:sp>
        <p:nvSpPr>
          <p:cNvPr id="3" name="Content Placeholder 2">
            <a:extLst>
              <a:ext uri="{FF2B5EF4-FFF2-40B4-BE49-F238E27FC236}">
                <a16:creationId xmlns:a16="http://schemas.microsoft.com/office/drawing/2014/main" id="{1BF8F8DB-E690-487E-A324-BF81D959214C}"/>
              </a:ext>
            </a:extLst>
          </p:cNvPr>
          <p:cNvSpPr>
            <a:spLocks noGrp="1"/>
          </p:cNvSpPr>
          <p:nvPr>
            <p:ph idx="1"/>
          </p:nvPr>
        </p:nvSpPr>
        <p:spPr>
          <a:xfrm>
            <a:off x="264000" y="1316177"/>
            <a:ext cx="11664000" cy="4633200"/>
          </a:xfrm>
        </p:spPr>
        <p:txBody>
          <a:bodyPr/>
          <a:lstStyle/>
          <a:p>
            <a:r>
              <a:rPr lang="en-IN" sz="1200" dirty="0"/>
              <a:t>Data volume encryption on disk can be configured using SAP HANA studio or SQL </a:t>
            </a:r>
            <a:r>
              <a:rPr lang="en-US" sz="1200" dirty="0"/>
              <a:t>commands.</a:t>
            </a:r>
          </a:p>
          <a:p>
            <a:r>
              <a:rPr lang="en-IN" sz="1200" dirty="0"/>
              <a:t>After activating encryption. new data that is saved to disk will be encrypted starting with the </a:t>
            </a:r>
            <a:r>
              <a:rPr lang="en-US" sz="1200" dirty="0"/>
              <a:t>next savepoint.</a:t>
            </a:r>
          </a:p>
          <a:p>
            <a:r>
              <a:rPr lang="en-IN" sz="1200" dirty="0"/>
              <a:t>To achieve complete protection it is necessary to enable data volume encryption after re-installing the system. </a:t>
            </a:r>
          </a:p>
          <a:p>
            <a:pPr marL="0" indent="0">
              <a:buNone/>
            </a:pPr>
            <a:endParaRPr lang="en-IN" sz="1200" dirty="0"/>
          </a:p>
          <a:p>
            <a:pPr marL="0" indent="0">
              <a:buNone/>
            </a:pPr>
            <a:endParaRPr lang="en-IN" sz="1200" dirty="0"/>
          </a:p>
          <a:p>
            <a:pPr marL="0" indent="0">
              <a:buNone/>
            </a:pPr>
            <a:r>
              <a:rPr lang="en-IN" sz="1200" dirty="0"/>
              <a:t>Only after this process has completed is all your data </a:t>
            </a:r>
          </a:p>
          <a:p>
            <a:pPr marL="0" indent="0">
              <a:buNone/>
            </a:pPr>
            <a:r>
              <a:rPr lang="en-IN" sz="1200" dirty="0"/>
              <a:t>encrypted. This also ensures that a new root encryption </a:t>
            </a:r>
          </a:p>
          <a:p>
            <a:pPr marL="0" indent="0">
              <a:buNone/>
            </a:pPr>
            <a:r>
              <a:rPr lang="en-IN" sz="1200" dirty="0"/>
              <a:t>key is generated.</a:t>
            </a:r>
          </a:p>
          <a:p>
            <a:pPr marL="0" indent="0">
              <a:buNone/>
            </a:pPr>
            <a:endParaRPr lang="en-IN" sz="1200" dirty="0"/>
          </a:p>
          <a:p>
            <a:pPr marL="0" indent="0">
              <a:buNone/>
            </a:pPr>
            <a:endParaRPr lang="en-US" sz="1200" dirty="0"/>
          </a:p>
        </p:txBody>
      </p:sp>
      <p:pic>
        <p:nvPicPr>
          <p:cNvPr id="4" name="Picture 3">
            <a:extLst>
              <a:ext uri="{FF2B5EF4-FFF2-40B4-BE49-F238E27FC236}">
                <a16:creationId xmlns:a16="http://schemas.microsoft.com/office/drawing/2014/main" id="{F0840465-3A0C-4D0C-A0AA-4813CCAAA214}"/>
              </a:ext>
            </a:extLst>
          </p:cNvPr>
          <p:cNvPicPr>
            <a:picLocks noChangeAspect="1"/>
          </p:cNvPicPr>
          <p:nvPr/>
        </p:nvPicPr>
        <p:blipFill>
          <a:blip r:embed="rId2"/>
          <a:stretch>
            <a:fillRect/>
          </a:stretch>
        </p:blipFill>
        <p:spPr>
          <a:xfrm>
            <a:off x="4970005" y="2200938"/>
            <a:ext cx="5999303" cy="3599582"/>
          </a:xfrm>
          <a:prstGeom prst="rect">
            <a:avLst/>
          </a:prstGeom>
        </p:spPr>
      </p:pic>
    </p:spTree>
    <p:extLst>
      <p:ext uri="{BB962C8B-B14F-4D97-AF65-F5344CB8AC3E}">
        <p14:creationId xmlns:p14="http://schemas.microsoft.com/office/powerpoint/2010/main" val="214021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1336-42D7-4A86-BA81-8ADACC7754AA}"/>
              </a:ext>
            </a:extLst>
          </p:cNvPr>
          <p:cNvSpPr>
            <a:spLocks noGrp="1"/>
          </p:cNvSpPr>
          <p:nvPr>
            <p:ph type="title"/>
          </p:nvPr>
        </p:nvSpPr>
        <p:spPr/>
        <p:txBody>
          <a:bodyPr/>
          <a:lstStyle/>
          <a:p>
            <a:r>
              <a:rPr lang="en-US" dirty="0"/>
              <a:t>Data Volume Encryption</a:t>
            </a:r>
          </a:p>
        </p:txBody>
      </p:sp>
      <p:pic>
        <p:nvPicPr>
          <p:cNvPr id="4" name="Content Placeholder 3">
            <a:extLst>
              <a:ext uri="{FF2B5EF4-FFF2-40B4-BE49-F238E27FC236}">
                <a16:creationId xmlns:a16="http://schemas.microsoft.com/office/drawing/2014/main" id="{EDE8C524-42DF-4068-ABA3-24776EAE3ACD}"/>
              </a:ext>
            </a:extLst>
          </p:cNvPr>
          <p:cNvPicPr>
            <a:picLocks noGrp="1" noChangeAspect="1"/>
          </p:cNvPicPr>
          <p:nvPr>
            <p:ph idx="1"/>
          </p:nvPr>
        </p:nvPicPr>
        <p:blipFill>
          <a:blip r:embed="rId2"/>
          <a:stretch>
            <a:fillRect/>
          </a:stretch>
        </p:blipFill>
        <p:spPr>
          <a:xfrm>
            <a:off x="4873825" y="1374405"/>
            <a:ext cx="6853551" cy="4809351"/>
          </a:xfrm>
          <a:prstGeom prst="rect">
            <a:avLst/>
          </a:prstGeom>
        </p:spPr>
      </p:pic>
      <p:pic>
        <p:nvPicPr>
          <p:cNvPr id="6" name="Picture 5">
            <a:extLst>
              <a:ext uri="{FF2B5EF4-FFF2-40B4-BE49-F238E27FC236}">
                <a16:creationId xmlns:a16="http://schemas.microsoft.com/office/drawing/2014/main" id="{D2C72D1A-008B-4CCB-A407-1A7BBACDEA93}"/>
              </a:ext>
            </a:extLst>
          </p:cNvPr>
          <p:cNvPicPr>
            <a:picLocks noChangeAspect="1"/>
          </p:cNvPicPr>
          <p:nvPr/>
        </p:nvPicPr>
        <p:blipFill>
          <a:blip r:embed="rId3"/>
          <a:stretch>
            <a:fillRect/>
          </a:stretch>
        </p:blipFill>
        <p:spPr>
          <a:xfrm>
            <a:off x="113772" y="2040499"/>
            <a:ext cx="4546961" cy="3105660"/>
          </a:xfrm>
          <a:prstGeom prst="rect">
            <a:avLst/>
          </a:prstGeom>
        </p:spPr>
      </p:pic>
    </p:spTree>
    <p:extLst>
      <p:ext uri="{BB962C8B-B14F-4D97-AF65-F5344CB8AC3E}">
        <p14:creationId xmlns:p14="http://schemas.microsoft.com/office/powerpoint/2010/main" val="41833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7805-CEDE-4972-A106-C99141E46314}"/>
              </a:ext>
            </a:extLst>
          </p:cNvPr>
          <p:cNvSpPr>
            <a:spLocks noGrp="1"/>
          </p:cNvSpPr>
          <p:nvPr>
            <p:ph type="title"/>
          </p:nvPr>
        </p:nvSpPr>
        <p:spPr>
          <a:xfrm>
            <a:off x="263999" y="398810"/>
            <a:ext cx="11664000" cy="756000"/>
          </a:xfrm>
        </p:spPr>
        <p:txBody>
          <a:bodyPr/>
          <a:lstStyle/>
          <a:p>
            <a:r>
              <a:rPr lang="en-US" dirty="0"/>
              <a:t>SSFS Encryption Keys</a:t>
            </a:r>
          </a:p>
        </p:txBody>
      </p:sp>
      <p:sp>
        <p:nvSpPr>
          <p:cNvPr id="3" name="Content Placeholder 2">
            <a:extLst>
              <a:ext uri="{FF2B5EF4-FFF2-40B4-BE49-F238E27FC236}">
                <a16:creationId xmlns:a16="http://schemas.microsoft.com/office/drawing/2014/main" id="{F699C081-0ECB-4867-B7E2-D1861CA6112F}"/>
              </a:ext>
            </a:extLst>
          </p:cNvPr>
          <p:cNvSpPr>
            <a:spLocks noGrp="1"/>
          </p:cNvSpPr>
          <p:nvPr>
            <p:ph idx="1"/>
          </p:nvPr>
        </p:nvSpPr>
        <p:spPr>
          <a:xfrm>
            <a:off x="263999" y="1273646"/>
            <a:ext cx="11664000" cy="1501451"/>
          </a:xfrm>
        </p:spPr>
        <p:txBody>
          <a:bodyPr/>
          <a:lstStyle/>
          <a:p>
            <a:pPr marL="0" indent="0">
              <a:buNone/>
            </a:pPr>
            <a:r>
              <a:rPr lang="en-IN" sz="1400" dirty="0"/>
              <a:t>SAP HANA uses the secure storage in the file system (SSFS) to securely store the root encryption keys used to protect all encryption keys used in an SAP HANA system. The encrypted storage of the data prevents unauthorized persons or programs being able to </a:t>
            </a:r>
            <a:r>
              <a:rPr lang="en-US" sz="1400" dirty="0"/>
              <a:t>access this data.</a:t>
            </a:r>
          </a:p>
          <a:p>
            <a:pPr marL="0" indent="0">
              <a:buNone/>
            </a:pPr>
            <a:r>
              <a:rPr lang="en-IN" sz="1400" dirty="0"/>
              <a:t>These are the root encryption keys for the following:</a:t>
            </a:r>
          </a:p>
          <a:p>
            <a:pPr marL="0" indent="0">
              <a:buNone/>
            </a:pPr>
            <a:r>
              <a:rPr lang="en-US" sz="1400" dirty="0"/>
              <a:t>• Data volume encryption • Internal data protection API (DPAPI). (For </a:t>
            </a:r>
            <a:r>
              <a:rPr lang="en-IN" sz="1400" dirty="0"/>
              <a:t>smart data access to store additional user </a:t>
            </a:r>
            <a:r>
              <a:rPr lang="en-US" sz="1400" dirty="0"/>
              <a:t>credentials)</a:t>
            </a:r>
          </a:p>
          <a:p>
            <a:pPr marL="0" indent="0">
              <a:buNone/>
            </a:pPr>
            <a:endParaRPr lang="en-US" sz="1400" dirty="0"/>
          </a:p>
          <a:p>
            <a:pPr marL="0" indent="0">
              <a:buNone/>
            </a:pPr>
            <a:endParaRPr lang="en-US" sz="1400" dirty="0"/>
          </a:p>
        </p:txBody>
      </p:sp>
      <p:sp>
        <p:nvSpPr>
          <p:cNvPr id="4" name="Rectangle 3">
            <a:extLst>
              <a:ext uri="{FF2B5EF4-FFF2-40B4-BE49-F238E27FC236}">
                <a16:creationId xmlns:a16="http://schemas.microsoft.com/office/drawing/2014/main" id="{5C135265-93D6-4C53-88B1-A7AA966A4737}"/>
              </a:ext>
            </a:extLst>
          </p:cNvPr>
          <p:cNvSpPr/>
          <p:nvPr/>
        </p:nvSpPr>
        <p:spPr>
          <a:xfrm>
            <a:off x="349059" y="2732566"/>
            <a:ext cx="6241730" cy="3323987"/>
          </a:xfrm>
          <a:prstGeom prst="rect">
            <a:avLst/>
          </a:prstGeom>
        </p:spPr>
        <p:txBody>
          <a:bodyPr wrap="square">
            <a:spAutoFit/>
          </a:bodyPr>
          <a:lstStyle/>
          <a:p>
            <a:r>
              <a:rPr lang="en-IN" sz="1400" dirty="0">
                <a:latin typeface="Arial" panose="020B0604020202020204" pitchFamily="34" charset="0"/>
              </a:rPr>
              <a:t>The page encryption keys used for data volume encryption are encrypted themselves with the data volume encryption root key. The root key is generated randomly during installation. The page keys are created when data volume encryption is enabled </a:t>
            </a:r>
          </a:p>
          <a:p>
            <a:endParaRPr lang="en-IN" sz="1400" dirty="0">
              <a:latin typeface="Arial" panose="020B0604020202020204" pitchFamily="34" charset="0"/>
            </a:endParaRPr>
          </a:p>
          <a:p>
            <a:r>
              <a:rPr lang="en-IN" sz="1400" dirty="0">
                <a:latin typeface="Arial" panose="020B0604020202020204" pitchFamily="34" charset="0"/>
              </a:rPr>
              <a:t>This secure store. which is used by SAP HANA to store internal root keys is protected by the so called SSFS master key. In order to support automatic unattended start-up of HANA system, the key store and the SSFS master key is stored on the file system, protected by operating system permissions of </a:t>
            </a:r>
            <a:r>
              <a:rPr lang="en-IN" sz="1400" dirty="0" err="1">
                <a:latin typeface="Arial" panose="020B0604020202020204" pitchFamily="34" charset="0"/>
              </a:rPr>
              <a:t>sidadm</a:t>
            </a:r>
            <a:r>
              <a:rPr lang="en-IN" sz="1400" dirty="0">
                <a:latin typeface="Arial" panose="020B0604020202020204" pitchFamily="34" charset="0"/>
              </a:rPr>
              <a:t>.</a:t>
            </a:r>
          </a:p>
          <a:p>
            <a:endParaRPr lang="en-IN" sz="1400" dirty="0">
              <a:latin typeface="Arial" panose="020B0604020202020204" pitchFamily="34" charset="0"/>
            </a:endParaRPr>
          </a:p>
          <a:p>
            <a:r>
              <a:rPr lang="en-IN" sz="1400" dirty="0"/>
              <a:t>An administrator can change the SSFS master key using the command line tool </a:t>
            </a:r>
            <a:r>
              <a:rPr lang="en-IN" sz="1400" dirty="0" err="1"/>
              <a:t>rsecssfx</a:t>
            </a:r>
            <a:r>
              <a:rPr lang="en-IN" sz="1400" dirty="0"/>
              <a:t> using the credentials of the operating system user &lt;</a:t>
            </a:r>
            <a:r>
              <a:rPr lang="en-IN" sz="1400" dirty="0" err="1"/>
              <a:t>sid</a:t>
            </a:r>
            <a:r>
              <a:rPr lang="en-IN" sz="1400" dirty="0"/>
              <a:t>&gt; </a:t>
            </a:r>
            <a:r>
              <a:rPr lang="en-IN" sz="1400" dirty="0" err="1"/>
              <a:t>adm.</a:t>
            </a:r>
            <a:r>
              <a:rPr lang="en-IN" sz="1400" dirty="0"/>
              <a:t> Therefore the SAP HANA system has to be stopped.</a:t>
            </a:r>
            <a:endParaRPr lang="en-US" sz="1400" dirty="0"/>
          </a:p>
        </p:txBody>
      </p:sp>
      <p:pic>
        <p:nvPicPr>
          <p:cNvPr id="5" name="Picture 4">
            <a:extLst>
              <a:ext uri="{FF2B5EF4-FFF2-40B4-BE49-F238E27FC236}">
                <a16:creationId xmlns:a16="http://schemas.microsoft.com/office/drawing/2014/main" id="{B46A9CE4-0847-4ADC-952B-7E47395154EC}"/>
              </a:ext>
            </a:extLst>
          </p:cNvPr>
          <p:cNvPicPr>
            <a:picLocks noChangeAspect="1"/>
          </p:cNvPicPr>
          <p:nvPr/>
        </p:nvPicPr>
        <p:blipFill>
          <a:blip r:embed="rId2"/>
          <a:stretch>
            <a:fillRect/>
          </a:stretch>
        </p:blipFill>
        <p:spPr>
          <a:xfrm>
            <a:off x="7417982" y="2775097"/>
            <a:ext cx="3291661" cy="2880937"/>
          </a:xfrm>
          <a:prstGeom prst="rect">
            <a:avLst/>
          </a:prstGeom>
        </p:spPr>
      </p:pic>
    </p:spTree>
    <p:extLst>
      <p:ext uri="{BB962C8B-B14F-4D97-AF65-F5344CB8AC3E}">
        <p14:creationId xmlns:p14="http://schemas.microsoft.com/office/powerpoint/2010/main" val="411100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244F-386F-4A3D-A14B-31914A2E23B9}"/>
              </a:ext>
            </a:extLst>
          </p:cNvPr>
          <p:cNvSpPr>
            <a:spLocks noGrp="1"/>
          </p:cNvSpPr>
          <p:nvPr>
            <p:ph type="title"/>
          </p:nvPr>
        </p:nvSpPr>
        <p:spPr/>
        <p:txBody>
          <a:bodyPr/>
          <a:lstStyle/>
          <a:p>
            <a:r>
              <a:rPr lang="en-US" dirty="0"/>
              <a:t>Change the SSFS Master Keys</a:t>
            </a:r>
          </a:p>
        </p:txBody>
      </p:sp>
      <p:sp>
        <p:nvSpPr>
          <p:cNvPr id="7" name="Rectangle 6">
            <a:extLst>
              <a:ext uri="{FF2B5EF4-FFF2-40B4-BE49-F238E27FC236}">
                <a16:creationId xmlns:a16="http://schemas.microsoft.com/office/drawing/2014/main" id="{941597F4-D8D0-4F03-AD05-8D008F231549}"/>
              </a:ext>
            </a:extLst>
          </p:cNvPr>
          <p:cNvSpPr/>
          <p:nvPr/>
        </p:nvSpPr>
        <p:spPr>
          <a:xfrm>
            <a:off x="336865" y="1300370"/>
            <a:ext cx="11518270" cy="4893647"/>
          </a:xfrm>
          <a:prstGeom prst="rect">
            <a:avLst/>
          </a:prstGeom>
        </p:spPr>
        <p:txBody>
          <a:bodyPr wrap="square">
            <a:spAutoFit/>
          </a:bodyPr>
          <a:lstStyle/>
          <a:p>
            <a:r>
              <a:rPr lang="en-US" sz="1200" dirty="0"/>
              <a:t>To change the SSFA master keys, proceed as follows:</a:t>
            </a:r>
          </a:p>
          <a:p>
            <a:endParaRPr lang="en-US" sz="1200" dirty="0"/>
          </a:p>
          <a:p>
            <a:r>
              <a:rPr lang="en-US" sz="1200" dirty="0"/>
              <a:t>1.Log on to the SAP HANA system host as the operating system user &lt;</a:t>
            </a:r>
            <a:r>
              <a:rPr lang="en-US" sz="1200" dirty="0" err="1"/>
              <a:t>sid</a:t>
            </a:r>
            <a:r>
              <a:rPr lang="en-US" sz="1200" dirty="0"/>
              <a:t>&gt;</a:t>
            </a:r>
            <a:r>
              <a:rPr lang="en-US" sz="1200" dirty="0" err="1"/>
              <a:t>adm.</a:t>
            </a:r>
            <a:endParaRPr lang="en-US" sz="1200" dirty="0"/>
          </a:p>
          <a:p>
            <a:endParaRPr lang="en-US" sz="1200" dirty="0"/>
          </a:p>
          <a:p>
            <a:r>
              <a:rPr lang="en-US" sz="1200" dirty="0"/>
              <a:t>2.Shut the system down using the </a:t>
            </a:r>
            <a:r>
              <a:rPr lang="en-US" sz="1200" dirty="0" err="1"/>
              <a:t>sapcontrol</a:t>
            </a:r>
            <a:r>
              <a:rPr lang="en-US" sz="1200" dirty="0"/>
              <a:t> program: /</a:t>
            </a:r>
            <a:r>
              <a:rPr lang="en-US" sz="1200" dirty="0" err="1"/>
              <a:t>usr</a:t>
            </a:r>
            <a:r>
              <a:rPr lang="en-US" sz="1200" dirty="0"/>
              <a:t>/sap/</a:t>
            </a:r>
            <a:r>
              <a:rPr lang="en-US" sz="1200" dirty="0" err="1"/>
              <a:t>hostctrl</a:t>
            </a:r>
            <a:r>
              <a:rPr lang="en-US" sz="1200" dirty="0"/>
              <a:t>/exe/</a:t>
            </a:r>
            <a:r>
              <a:rPr lang="en-US" sz="1200" dirty="0" err="1"/>
              <a:t>sapcontrol</a:t>
            </a:r>
            <a:r>
              <a:rPr lang="en-US" sz="1200" dirty="0"/>
              <a:t> -</a:t>
            </a:r>
            <a:r>
              <a:rPr lang="en-US" sz="1200" dirty="0" err="1"/>
              <a:t>nr</a:t>
            </a:r>
            <a:r>
              <a:rPr lang="en-US" sz="1200" dirty="0"/>
              <a:t> &lt;</a:t>
            </a:r>
            <a:r>
              <a:rPr lang="en-US" sz="1200" dirty="0" err="1"/>
              <a:t>instance_no</a:t>
            </a:r>
            <a:r>
              <a:rPr lang="en-US" sz="1200" dirty="0"/>
              <a:t>&gt; -function Stop</a:t>
            </a:r>
          </a:p>
          <a:p>
            <a:endParaRPr lang="en-US" sz="1200" dirty="0"/>
          </a:p>
          <a:p>
            <a:r>
              <a:rPr lang="en-US" sz="1200" dirty="0"/>
              <a:t>3.Change the master key of the instance SSFS as follows:</a:t>
            </a:r>
          </a:p>
          <a:p>
            <a:endParaRPr lang="en-US" sz="1200" dirty="0"/>
          </a:p>
          <a:p>
            <a:r>
              <a:rPr lang="en-US" sz="1200" dirty="0"/>
              <a:t>	</a:t>
            </a:r>
            <a:r>
              <a:rPr lang="en-US" sz="1200" dirty="0" err="1"/>
              <a:t>a.Re</a:t>
            </a:r>
            <a:r>
              <a:rPr lang="en-US" sz="1200" dirty="0"/>
              <a:t>-encrypt the instance SSFS with a new key with the command:</a:t>
            </a:r>
          </a:p>
          <a:p>
            <a:endParaRPr lang="en-US" sz="1200" dirty="0"/>
          </a:p>
          <a:p>
            <a:r>
              <a:rPr lang="en-US" sz="1200" dirty="0"/>
              <a:t>	RSEC_SSFS_DATAPATH=/</a:t>
            </a:r>
            <a:r>
              <a:rPr lang="en-US" sz="1200" dirty="0" err="1"/>
              <a:t>usr</a:t>
            </a:r>
            <a:r>
              <a:rPr lang="en-US" sz="1200" dirty="0"/>
              <a:t>/sap/&lt;SID&gt;/SYS/global/</a:t>
            </a:r>
            <a:r>
              <a:rPr lang="en-US" sz="1200" dirty="0" err="1"/>
              <a:t>hdb</a:t>
            </a:r>
            <a:r>
              <a:rPr lang="en-US" sz="1200" dirty="0"/>
              <a:t>/security/</a:t>
            </a:r>
            <a:r>
              <a:rPr lang="en-US" sz="1200" dirty="0" err="1"/>
              <a:t>ssfs</a:t>
            </a:r>
            <a:r>
              <a:rPr lang="en-US" sz="1200" dirty="0"/>
              <a:t> RSEC_SSFS_KEYPATH=&lt;path to key file&gt; </a:t>
            </a:r>
            <a:r>
              <a:rPr lang="en-US" sz="1200" dirty="0" err="1"/>
              <a:t>rsecssfx</a:t>
            </a:r>
            <a:r>
              <a:rPr lang="en-US" sz="1200" dirty="0"/>
              <a:t> </a:t>
            </a:r>
            <a:r>
              <a:rPr lang="en-US" sz="1200" dirty="0" err="1"/>
              <a:t>changekey</a:t>
            </a:r>
            <a:r>
              <a:rPr lang="en-US" sz="1200" dirty="0"/>
              <a:t> 	$(</a:t>
            </a:r>
            <a:r>
              <a:rPr lang="en-US" sz="1200" dirty="0" err="1"/>
              <a:t>rsecssfx</a:t>
            </a:r>
            <a:r>
              <a:rPr lang="en-US" sz="1200" dirty="0"/>
              <a:t> </a:t>
            </a:r>
            <a:r>
              <a:rPr lang="en-US" sz="1200" dirty="0" err="1"/>
              <a:t>generatekey</a:t>
            </a:r>
            <a:r>
              <a:rPr lang="en-US" sz="1200" dirty="0"/>
              <a:t> -</a:t>
            </a:r>
            <a:r>
              <a:rPr lang="en-US" sz="1200" dirty="0" err="1"/>
              <a:t>getPlainValueToConsole</a:t>
            </a:r>
            <a:r>
              <a:rPr lang="en-US" sz="1200" dirty="0"/>
              <a:t>)</a:t>
            </a:r>
          </a:p>
          <a:p>
            <a:r>
              <a:rPr lang="en-US" sz="1200" dirty="0"/>
              <a:t>	</a:t>
            </a:r>
          </a:p>
          <a:p>
            <a:r>
              <a:rPr lang="en-US" sz="1200" dirty="0"/>
              <a:t>	</a:t>
            </a:r>
            <a:r>
              <a:rPr lang="en-US" sz="1200" dirty="0" err="1"/>
              <a:t>b.Configure</a:t>
            </a:r>
            <a:r>
              <a:rPr lang="en-US" sz="1200" dirty="0"/>
              <a:t> the specified key file location in the global.ini configuration file </a:t>
            </a:r>
          </a:p>
          <a:p>
            <a:r>
              <a:rPr lang="en-US" sz="1200" dirty="0"/>
              <a:t>	at  /</a:t>
            </a:r>
            <a:r>
              <a:rPr lang="en-US" sz="1200" dirty="0" err="1"/>
              <a:t>usr</a:t>
            </a:r>
            <a:r>
              <a:rPr lang="en-US" sz="1200" dirty="0"/>
              <a:t>/sap/&lt;SID&gt;/SYS/global/</a:t>
            </a:r>
            <a:r>
              <a:rPr lang="en-US" sz="1200" dirty="0" err="1"/>
              <a:t>hdb</a:t>
            </a:r>
            <a:r>
              <a:rPr lang="en-US" sz="1200" dirty="0"/>
              <a:t>/custom/config/global.ini.</a:t>
            </a:r>
          </a:p>
          <a:p>
            <a:r>
              <a:rPr lang="en-US" sz="1200" dirty="0"/>
              <a:t>	</a:t>
            </a:r>
          </a:p>
          <a:p>
            <a:r>
              <a:rPr lang="en-US" sz="1200" dirty="0"/>
              <a:t>	If the file does not exist, create it. Add the following lines:</a:t>
            </a:r>
          </a:p>
          <a:p>
            <a:r>
              <a:rPr lang="en-US" sz="1200" dirty="0"/>
              <a:t>	[cryptography] </a:t>
            </a:r>
            <a:r>
              <a:rPr lang="en-US" sz="1200" dirty="0" err="1"/>
              <a:t>ssfs_key_file_path</a:t>
            </a:r>
            <a:r>
              <a:rPr lang="en-US" sz="1200" dirty="0"/>
              <a:t> = &lt; path to key file&gt;</a:t>
            </a:r>
          </a:p>
          <a:p>
            <a:endParaRPr lang="en-US" sz="1200" dirty="0"/>
          </a:p>
          <a:p>
            <a:r>
              <a:rPr lang="en-US" sz="1200" dirty="0"/>
              <a:t>4.Re-encrypt the system PKI SSFS with a new key using the following command:</a:t>
            </a:r>
          </a:p>
          <a:p>
            <a:endParaRPr lang="en-US" sz="1200" dirty="0"/>
          </a:p>
          <a:p>
            <a:r>
              <a:rPr lang="en-US" sz="1200" dirty="0"/>
              <a:t>RSEC_SSFS_DATAPATH=/</a:t>
            </a:r>
            <a:r>
              <a:rPr lang="en-US" sz="1200" dirty="0" err="1"/>
              <a:t>usr</a:t>
            </a:r>
            <a:r>
              <a:rPr lang="en-US" sz="1200" dirty="0"/>
              <a:t>/sap/&lt;SID&gt;/SYS/global/security/</a:t>
            </a:r>
            <a:r>
              <a:rPr lang="en-US" sz="1200" dirty="0" err="1"/>
              <a:t>rsecssfs</a:t>
            </a:r>
            <a:r>
              <a:rPr lang="en-US" sz="1200" dirty="0"/>
              <a:t>/data RSEC_SSFS_KEYPATH=/</a:t>
            </a:r>
            <a:r>
              <a:rPr lang="en-US" sz="1200" dirty="0" err="1"/>
              <a:t>usr</a:t>
            </a:r>
            <a:r>
              <a:rPr lang="en-US" sz="1200" dirty="0"/>
              <a:t>/sap/&lt;SID&gt;/SYS/global/security/</a:t>
            </a:r>
            <a:r>
              <a:rPr lang="en-US" sz="1200" dirty="0" err="1"/>
              <a:t>rsecssfs</a:t>
            </a:r>
            <a:r>
              <a:rPr lang="en-US" sz="1200" dirty="0"/>
              <a:t>/key </a:t>
            </a:r>
            <a:r>
              <a:rPr lang="en-US" sz="1200" dirty="0" err="1"/>
              <a:t>rsecssfx</a:t>
            </a:r>
            <a:r>
              <a:rPr lang="en-US" sz="1200" dirty="0"/>
              <a:t>  </a:t>
            </a:r>
            <a:r>
              <a:rPr lang="en-US" sz="1200" dirty="0" err="1"/>
              <a:t>changekey</a:t>
            </a:r>
            <a:r>
              <a:rPr lang="en-US" sz="1200" dirty="0"/>
              <a:t> $(</a:t>
            </a:r>
            <a:r>
              <a:rPr lang="en-US" sz="1200" dirty="0" err="1"/>
              <a:t>rsecssfx</a:t>
            </a:r>
            <a:r>
              <a:rPr lang="en-US" sz="1200" dirty="0"/>
              <a:t> </a:t>
            </a:r>
            <a:r>
              <a:rPr lang="en-US" sz="1200" dirty="0" err="1"/>
              <a:t>generatekey</a:t>
            </a:r>
            <a:r>
              <a:rPr lang="en-US" sz="1200" dirty="0"/>
              <a:t> –</a:t>
            </a:r>
            <a:r>
              <a:rPr lang="en-US" sz="1200" dirty="0" err="1"/>
              <a:t>getPlainValueToConsole</a:t>
            </a:r>
            <a:endParaRPr lang="en-US" sz="1200" dirty="0"/>
          </a:p>
          <a:p>
            <a:endParaRPr lang="en-US" sz="1200" dirty="0"/>
          </a:p>
          <a:p>
            <a:r>
              <a:rPr lang="en-US" sz="1200" dirty="0"/>
              <a:t>5.Restart the system using the following command: /</a:t>
            </a:r>
            <a:r>
              <a:rPr lang="en-US" sz="1200" dirty="0" err="1"/>
              <a:t>usr</a:t>
            </a:r>
            <a:r>
              <a:rPr lang="en-US" sz="1200" dirty="0"/>
              <a:t>/sap/</a:t>
            </a:r>
            <a:r>
              <a:rPr lang="en-US" sz="1200" dirty="0" err="1"/>
              <a:t>hostctrl</a:t>
            </a:r>
            <a:r>
              <a:rPr lang="en-US" sz="1200" dirty="0"/>
              <a:t>/exe/</a:t>
            </a:r>
            <a:r>
              <a:rPr lang="en-US" sz="1200" dirty="0" err="1"/>
              <a:t>sapcontrol</a:t>
            </a:r>
            <a:r>
              <a:rPr lang="en-US" sz="1200" dirty="0"/>
              <a:t> -</a:t>
            </a:r>
            <a:r>
              <a:rPr lang="en-US" sz="1200" dirty="0" err="1"/>
              <a:t>nr</a:t>
            </a:r>
            <a:r>
              <a:rPr lang="en-US" sz="1200" dirty="0"/>
              <a:t> &lt;</a:t>
            </a:r>
            <a:r>
              <a:rPr lang="en-US" sz="1200" dirty="0" err="1"/>
              <a:t>instance_no</a:t>
            </a:r>
            <a:r>
              <a:rPr lang="en-US" sz="1200" dirty="0"/>
              <a:t>&gt; -function Start</a:t>
            </a:r>
          </a:p>
        </p:txBody>
      </p:sp>
    </p:spTree>
    <p:extLst>
      <p:ext uri="{BB962C8B-B14F-4D97-AF65-F5344CB8AC3E}">
        <p14:creationId xmlns:p14="http://schemas.microsoft.com/office/powerpoint/2010/main" val="11936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59</a:t>
            </a:fld>
            <a:endParaRPr lang="en-US"/>
          </a:p>
        </p:txBody>
      </p:sp>
      <p:sp>
        <p:nvSpPr>
          <p:cNvPr id="480" name="Shape 480"/>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481" name="Shape 481"/>
          <p:cNvSpPr txBox="1">
            <a:spLocks noGrp="1"/>
          </p:cNvSpPr>
          <p:nvPr>
            <p:ph type="body" idx="1"/>
          </p:nvPr>
        </p:nvSpPr>
        <p:spPr>
          <a:xfrm>
            <a:off x="1797050" y="1593383"/>
            <a:ext cx="7407274" cy="4729627"/>
          </a:xfrm>
          <a:prstGeom prst="rect">
            <a:avLst/>
          </a:prstGeom>
          <a:noFill/>
          <a:ln>
            <a:noFill/>
          </a:ln>
        </p:spPr>
        <p:txBody>
          <a:bodyPr vert="horz" wrap="square" lIns="91425" tIns="45700" rIns="91425" bIns="45700" rtlCol="0" anchor="t" anchorCtr="0">
            <a:noAutofit/>
          </a:bodyPr>
          <a:lstStyle/>
          <a:p>
            <a:pPr marL="228600" indent="-228600">
              <a:spcBef>
                <a:spcPts val="0"/>
              </a:spcBef>
              <a:buClr>
                <a:schemeClr val="dk1"/>
              </a:buClr>
              <a:buSzPct val="100000"/>
              <a:buFont typeface="Noto Sans Symbols"/>
              <a:buChar char="➢"/>
            </a:pPr>
            <a:r>
              <a:rPr lang="en-US" b="0" i="0" u="none" strike="noStrike" cap="none" dirty="0">
                <a:solidFill>
                  <a:schemeClr val="dk1"/>
                </a:solidFill>
                <a:latin typeface="Arial"/>
                <a:ea typeface="Arial"/>
                <a:cs typeface="Arial"/>
                <a:sym typeface="Arial"/>
              </a:rPr>
              <a:t>The</a:t>
            </a:r>
            <a:r>
              <a:rPr lang="en-US" sz="1400" dirty="0">
                <a:solidFill>
                  <a:schemeClr val="dk1"/>
                </a:solidFill>
                <a:latin typeface="Arial"/>
                <a:ea typeface="Arial"/>
                <a:cs typeface="Arial"/>
                <a:sym typeface="Arial"/>
              </a:rPr>
              <a:t> user store can be opened by executing </a:t>
            </a:r>
            <a:r>
              <a:rPr lang="en-US" sz="1400" dirty="0" err="1">
                <a:solidFill>
                  <a:schemeClr val="dk1"/>
                </a:solidFill>
                <a:latin typeface="Arial"/>
                <a:ea typeface="Arial"/>
                <a:cs typeface="Arial"/>
                <a:sym typeface="Arial"/>
              </a:rPr>
              <a:t>hdbuserstore</a:t>
            </a:r>
            <a:r>
              <a:rPr lang="en-US" sz="1400" dirty="0">
                <a:solidFill>
                  <a:schemeClr val="dk1"/>
                </a:solidFill>
                <a:latin typeface="Arial"/>
                <a:ea typeface="Arial"/>
                <a:cs typeface="Arial"/>
                <a:sym typeface="Arial"/>
              </a:rPr>
              <a:t> script using a user key</a:t>
            </a:r>
          </a:p>
          <a:p>
            <a:pPr marL="228600" indent="-228600">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Following command creates User key in the user store and stores the password under this user key</a:t>
            </a:r>
          </a:p>
          <a:p>
            <a:pPr marL="1143000" lvl="2" indent="-228600">
              <a:spcBef>
                <a:spcPts val="0"/>
              </a:spcBef>
              <a:buClr>
                <a:schemeClr val="dk1"/>
              </a:buClr>
              <a:buSzPct val="25000"/>
              <a:buNone/>
            </a:pPr>
            <a:endParaRPr sz="1400" b="1" dirty="0">
              <a:solidFill>
                <a:schemeClr val="dk1"/>
              </a:solidFill>
              <a:latin typeface="Arial"/>
              <a:ea typeface="Arial"/>
              <a:cs typeface="Arial"/>
              <a:sym typeface="Arial"/>
            </a:endParaRPr>
          </a:p>
          <a:p>
            <a:pPr marL="742950" lvl="1" indent="-285750">
              <a:spcBef>
                <a:spcPts val="0"/>
              </a:spcBef>
              <a:buClr>
                <a:schemeClr val="dk1"/>
              </a:buClr>
              <a:buSzPct val="25000"/>
              <a:buNone/>
            </a:pPr>
            <a:r>
              <a:rPr lang="en-US" sz="1400" b="1" dirty="0" err="1">
                <a:solidFill>
                  <a:schemeClr val="dk1"/>
                </a:solidFill>
                <a:latin typeface="Arial"/>
                <a:ea typeface="Arial"/>
                <a:cs typeface="Arial"/>
                <a:sym typeface="Arial"/>
              </a:rPr>
              <a:t>hdbuserstore</a:t>
            </a:r>
            <a:r>
              <a:rPr lang="en-US" sz="1400" b="1" dirty="0">
                <a:solidFill>
                  <a:schemeClr val="dk1"/>
                </a:solidFill>
                <a:latin typeface="Arial"/>
                <a:ea typeface="Arial"/>
                <a:cs typeface="Arial"/>
                <a:sym typeface="Arial"/>
              </a:rPr>
              <a:t> SET &lt;</a:t>
            </a:r>
            <a:r>
              <a:rPr lang="en-US" sz="1400" b="1" dirty="0" err="1">
                <a:solidFill>
                  <a:schemeClr val="dk1"/>
                </a:solidFill>
                <a:latin typeface="Arial"/>
                <a:ea typeface="Arial"/>
                <a:cs typeface="Arial"/>
                <a:sym typeface="Arial"/>
              </a:rPr>
              <a:t>user_key</a:t>
            </a:r>
            <a:r>
              <a:rPr lang="en-US" sz="1400" b="1" dirty="0">
                <a:solidFill>
                  <a:schemeClr val="dk1"/>
                </a:solidFill>
                <a:latin typeface="Arial"/>
                <a:ea typeface="Arial"/>
                <a:cs typeface="Arial"/>
                <a:sym typeface="Arial"/>
              </a:rPr>
              <a:t>&gt; &lt;</a:t>
            </a:r>
            <a:r>
              <a:rPr lang="en-US" sz="1400" b="1" dirty="0" err="1">
                <a:solidFill>
                  <a:schemeClr val="dk1"/>
                </a:solidFill>
                <a:latin typeface="Arial"/>
                <a:ea typeface="Arial"/>
                <a:cs typeface="Arial"/>
                <a:sym typeface="Arial"/>
              </a:rPr>
              <a:t>env</a:t>
            </a:r>
            <a:r>
              <a:rPr lang="en-US" sz="1400" b="1" dirty="0">
                <a:solidFill>
                  <a:schemeClr val="dk1"/>
                </a:solidFill>
                <a:latin typeface="Arial"/>
                <a:ea typeface="Arial"/>
                <a:cs typeface="Arial"/>
                <a:sym typeface="Arial"/>
              </a:rPr>
              <a:t>&gt; &lt;</a:t>
            </a:r>
            <a:r>
              <a:rPr lang="en-US" sz="1400" b="1" dirty="0" err="1">
                <a:solidFill>
                  <a:schemeClr val="dk1"/>
                </a:solidFill>
                <a:latin typeface="Arial"/>
                <a:ea typeface="Arial"/>
                <a:cs typeface="Arial"/>
                <a:sym typeface="Arial"/>
              </a:rPr>
              <a:t>user_name</a:t>
            </a:r>
            <a:r>
              <a:rPr lang="en-US" sz="1400" b="1" dirty="0">
                <a:solidFill>
                  <a:schemeClr val="dk1"/>
                </a:solidFill>
                <a:latin typeface="Arial"/>
                <a:ea typeface="Arial"/>
                <a:cs typeface="Arial"/>
                <a:sym typeface="Arial"/>
              </a:rPr>
              <a:t>&gt; &lt;password&gt;</a:t>
            </a:r>
          </a:p>
          <a:p>
            <a:pPr marL="742950" lvl="1" indent="-285750">
              <a:spcBef>
                <a:spcPts val="0"/>
              </a:spcBef>
              <a:buClr>
                <a:schemeClr val="dk1"/>
              </a:buClr>
              <a:buSzPct val="25000"/>
              <a:buNone/>
            </a:pPr>
            <a:r>
              <a:rPr lang="en-US" sz="1400" dirty="0" err="1">
                <a:solidFill>
                  <a:schemeClr val="dk1"/>
                </a:solidFill>
                <a:latin typeface="Arial"/>
                <a:ea typeface="Arial"/>
                <a:cs typeface="Arial"/>
                <a:sym typeface="Arial"/>
              </a:rPr>
              <a:t>eg</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hdbuserstore</a:t>
            </a:r>
            <a:r>
              <a:rPr lang="en-US" sz="1400" dirty="0">
                <a:solidFill>
                  <a:schemeClr val="dk1"/>
                </a:solidFill>
                <a:latin typeface="Arial"/>
                <a:ea typeface="Arial"/>
                <a:cs typeface="Arial"/>
                <a:sym typeface="Arial"/>
              </a:rPr>
              <a:t> SET </a:t>
            </a:r>
            <a:r>
              <a:rPr lang="en-US" sz="1400" dirty="0" err="1">
                <a:solidFill>
                  <a:schemeClr val="dk1"/>
                </a:solidFill>
                <a:latin typeface="Arial"/>
                <a:ea typeface="Arial"/>
                <a:cs typeface="Arial"/>
                <a:sym typeface="Arial"/>
              </a:rPr>
              <a:t>moorf</a:t>
            </a:r>
            <a:r>
              <a:rPr lang="en-US" sz="1400" dirty="0">
                <a:solidFill>
                  <a:schemeClr val="dk1"/>
                </a:solidFill>
                <a:latin typeface="Arial"/>
                <a:ea typeface="Arial"/>
                <a:cs typeface="Arial"/>
                <a:sym typeface="Arial"/>
              </a:rPr>
              <a:t> localhost:30115 </a:t>
            </a:r>
            <a:r>
              <a:rPr lang="en-US" sz="1400" dirty="0" err="1">
                <a:solidFill>
                  <a:schemeClr val="dk1"/>
                </a:solidFill>
                <a:latin typeface="Arial"/>
                <a:ea typeface="Arial"/>
                <a:cs typeface="Arial"/>
                <a:sym typeface="Arial"/>
              </a:rPr>
              <a:t>FrankMoore</a:t>
            </a:r>
            <a:r>
              <a:rPr lang="en-US" sz="1400" dirty="0">
                <a:solidFill>
                  <a:schemeClr val="dk1"/>
                </a:solidFill>
                <a:latin typeface="Arial"/>
                <a:ea typeface="Arial"/>
                <a:cs typeface="Arial"/>
                <a:sym typeface="Arial"/>
              </a:rPr>
              <a:t> 1qaz@WSX</a:t>
            </a:r>
          </a:p>
          <a:p>
            <a:pPr marL="1143000" lvl="2" indent="-228600">
              <a:spcBef>
                <a:spcPts val="0"/>
              </a:spcBef>
              <a:buClr>
                <a:schemeClr val="dk1"/>
              </a:buClr>
              <a:buSzPct val="25000"/>
              <a:buNone/>
            </a:pPr>
            <a:endParaRPr sz="1400" dirty="0">
              <a:solidFill>
                <a:schemeClr val="dk1"/>
              </a:solidFill>
              <a:latin typeface="Arial"/>
              <a:ea typeface="Arial"/>
              <a:cs typeface="Arial"/>
              <a:sym typeface="Arial"/>
            </a:endParaRPr>
          </a:p>
          <a:p>
            <a:pPr marL="228600" indent="-228600">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List all available user keys can be found using the following command</a:t>
            </a:r>
          </a:p>
          <a:p>
            <a:pPr marL="228600" indent="-228600">
              <a:spcBef>
                <a:spcPts val="700"/>
              </a:spcBef>
              <a:buClr>
                <a:schemeClr val="dk1"/>
              </a:buClr>
              <a:buSzPct val="25000"/>
              <a:buNone/>
            </a:pPr>
            <a:endParaRPr sz="1400" dirty="0">
              <a:solidFill>
                <a:schemeClr val="dk1"/>
              </a:solidFill>
              <a:latin typeface="Arial"/>
              <a:ea typeface="Arial"/>
              <a:cs typeface="Arial"/>
              <a:sym typeface="Arial"/>
            </a:endParaRPr>
          </a:p>
          <a:p>
            <a:pPr marL="742950" lvl="1" indent="-285750">
              <a:spcBef>
                <a:spcPts val="0"/>
              </a:spcBef>
              <a:buClr>
                <a:schemeClr val="dk1"/>
              </a:buClr>
              <a:buSzPct val="25000"/>
              <a:buNone/>
            </a:pPr>
            <a:r>
              <a:rPr lang="en-US" sz="1400" b="1" dirty="0" err="1">
                <a:solidFill>
                  <a:schemeClr val="dk1"/>
                </a:solidFill>
                <a:latin typeface="Arial"/>
                <a:ea typeface="Arial"/>
                <a:cs typeface="Arial"/>
                <a:sym typeface="Arial"/>
              </a:rPr>
              <a:t>hdbuserstore</a:t>
            </a:r>
            <a:r>
              <a:rPr lang="en-US" sz="1400" b="1" dirty="0">
                <a:solidFill>
                  <a:schemeClr val="dk1"/>
                </a:solidFill>
                <a:latin typeface="Arial"/>
                <a:ea typeface="Arial"/>
                <a:cs typeface="Arial"/>
                <a:sym typeface="Arial"/>
              </a:rPr>
              <a:t> list </a:t>
            </a:r>
            <a:r>
              <a:rPr lang="en-US" sz="1400" b="1" dirty="0" err="1">
                <a:solidFill>
                  <a:schemeClr val="dk1"/>
                </a:solidFill>
                <a:latin typeface="Arial"/>
                <a:ea typeface="Arial"/>
                <a:cs typeface="Arial"/>
                <a:sym typeface="Arial"/>
              </a:rPr>
              <a:t>moorf</a:t>
            </a:r>
            <a:endParaRPr lang="en-US" sz="1400" b="1" dirty="0">
              <a:solidFill>
                <a:schemeClr val="dk1"/>
              </a:solidFill>
              <a:latin typeface="Arial"/>
              <a:ea typeface="Arial"/>
              <a:cs typeface="Arial"/>
              <a:sym typeface="Arial"/>
            </a:endParaRPr>
          </a:p>
          <a:p>
            <a:pPr marL="742950" lvl="1" indent="-285750">
              <a:spcBef>
                <a:spcPts val="0"/>
              </a:spcBef>
              <a:buClr>
                <a:schemeClr val="dk1"/>
              </a:buClr>
              <a:buSzPct val="25000"/>
              <a:buNone/>
            </a:pPr>
            <a:r>
              <a:rPr lang="en-US" sz="1400" dirty="0">
                <a:solidFill>
                  <a:schemeClr val="dk1"/>
                </a:solidFill>
                <a:latin typeface="Arial"/>
                <a:ea typeface="Arial"/>
                <a:cs typeface="Arial"/>
                <a:sym typeface="Arial"/>
              </a:rPr>
              <a:t>Output (with above example):</a:t>
            </a:r>
          </a:p>
          <a:p>
            <a:pPr marL="742950" lvl="1" indent="-285750">
              <a:spcBef>
                <a:spcPts val="0"/>
              </a:spcBef>
              <a:buClr>
                <a:schemeClr val="dk1"/>
              </a:buClr>
              <a:buSzPct val="25000"/>
              <a:buNone/>
            </a:pPr>
            <a:r>
              <a:rPr lang="en-US" sz="1400" dirty="0" err="1">
                <a:solidFill>
                  <a:schemeClr val="dk1"/>
                </a:solidFill>
                <a:latin typeface="Arial"/>
                <a:ea typeface="Arial"/>
                <a:cs typeface="Arial"/>
                <a:sym typeface="Arial"/>
              </a:rPr>
              <a:t>Key:moorf</a:t>
            </a:r>
            <a:endParaRPr lang="en-US" sz="1400" dirty="0">
              <a:solidFill>
                <a:schemeClr val="dk1"/>
              </a:solidFill>
              <a:latin typeface="Arial"/>
              <a:ea typeface="Arial"/>
              <a:cs typeface="Arial"/>
              <a:sym typeface="Arial"/>
            </a:endParaRPr>
          </a:p>
          <a:p>
            <a:pPr marL="742950" lvl="1" indent="-285750">
              <a:spcBef>
                <a:spcPts val="0"/>
              </a:spcBef>
              <a:buClr>
                <a:schemeClr val="dk1"/>
              </a:buClr>
              <a:buSzPct val="25000"/>
              <a:buNone/>
            </a:pPr>
            <a:r>
              <a:rPr lang="en-US" sz="1400" dirty="0">
                <a:solidFill>
                  <a:schemeClr val="dk1"/>
                </a:solidFill>
                <a:latin typeface="Arial"/>
                <a:ea typeface="Arial"/>
                <a:cs typeface="Arial"/>
                <a:sym typeface="Arial"/>
              </a:rPr>
              <a:t>ENV: localhost:30115</a:t>
            </a:r>
          </a:p>
          <a:p>
            <a:pPr marL="742950" lvl="1" indent="-285750">
              <a:spcBef>
                <a:spcPts val="0"/>
              </a:spcBef>
              <a:buClr>
                <a:schemeClr val="dk1"/>
              </a:buClr>
              <a:buSzPct val="25000"/>
              <a:buNone/>
            </a:pPr>
            <a:r>
              <a:rPr lang="en-US" sz="1400" dirty="0">
                <a:solidFill>
                  <a:schemeClr val="dk1"/>
                </a:solidFill>
                <a:latin typeface="Arial"/>
                <a:ea typeface="Arial"/>
                <a:cs typeface="Arial"/>
                <a:sym typeface="Arial"/>
              </a:rPr>
              <a:t>User: </a:t>
            </a:r>
            <a:r>
              <a:rPr lang="en-US" sz="1400" dirty="0" err="1">
                <a:solidFill>
                  <a:schemeClr val="dk1"/>
                </a:solidFill>
                <a:latin typeface="Arial"/>
                <a:ea typeface="Arial"/>
                <a:cs typeface="Arial"/>
                <a:sym typeface="Arial"/>
              </a:rPr>
              <a:t>FrankMoore</a:t>
            </a:r>
            <a:endParaRPr lang="en-US" sz="1400" dirty="0">
              <a:solidFill>
                <a:schemeClr val="dk1"/>
              </a:solidFill>
              <a:latin typeface="Arial"/>
              <a:ea typeface="Arial"/>
              <a:cs typeface="Arial"/>
              <a:sym typeface="Arial"/>
            </a:endParaRPr>
          </a:p>
          <a:p>
            <a:pPr marL="1143000" lvl="2" indent="-228600">
              <a:spcBef>
                <a:spcPts val="0"/>
              </a:spcBef>
              <a:buClr>
                <a:schemeClr val="dk1"/>
              </a:buClr>
              <a:buSzPct val="25000"/>
              <a:buNone/>
            </a:pPr>
            <a:endParaRPr sz="1400" dirty="0">
              <a:solidFill>
                <a:schemeClr val="dk1"/>
              </a:solidFill>
              <a:latin typeface="Arial"/>
              <a:ea typeface="Arial"/>
              <a:cs typeface="Arial"/>
              <a:sym typeface="Arial"/>
            </a:endParaRPr>
          </a:p>
          <a:p>
            <a:pPr marL="228600" indent="-228600">
              <a:spcBef>
                <a:spcPts val="700"/>
              </a:spcBef>
              <a:buClr>
                <a:schemeClr val="dk1"/>
              </a:buClr>
              <a:buSzPct val="100000"/>
              <a:buFont typeface="Noto Sans Symbols"/>
              <a:buChar char="➢"/>
            </a:pPr>
            <a:r>
              <a:rPr lang="en-US" sz="1400" dirty="0">
                <a:solidFill>
                  <a:schemeClr val="dk1"/>
                </a:solidFill>
                <a:latin typeface="Arial"/>
                <a:ea typeface="Arial"/>
                <a:cs typeface="Arial"/>
                <a:sym typeface="Arial"/>
              </a:rPr>
              <a:t>Call </a:t>
            </a:r>
            <a:r>
              <a:rPr lang="en-US" sz="1400" dirty="0" err="1">
                <a:solidFill>
                  <a:schemeClr val="dk1"/>
                </a:solidFill>
                <a:latin typeface="Arial"/>
                <a:ea typeface="Arial"/>
                <a:cs typeface="Arial"/>
                <a:sym typeface="Arial"/>
              </a:rPr>
              <a:t>hdbsql</a:t>
            </a:r>
            <a:r>
              <a:rPr lang="en-US" sz="1400" dirty="0">
                <a:solidFill>
                  <a:schemeClr val="dk1"/>
                </a:solidFill>
                <a:latin typeface="Arial"/>
                <a:ea typeface="Arial"/>
                <a:cs typeface="Arial"/>
                <a:sym typeface="Arial"/>
              </a:rPr>
              <a:t> with the user key</a:t>
            </a:r>
          </a:p>
          <a:p>
            <a:pPr marL="1143000" lvl="2" indent="-228600">
              <a:spcBef>
                <a:spcPts val="0"/>
              </a:spcBef>
              <a:buClr>
                <a:schemeClr val="dk1"/>
              </a:buClr>
              <a:buSzPct val="25000"/>
              <a:buNone/>
            </a:pPr>
            <a:endParaRPr sz="1400" dirty="0">
              <a:solidFill>
                <a:schemeClr val="dk1"/>
              </a:solidFill>
              <a:latin typeface="Arial"/>
              <a:ea typeface="Arial"/>
              <a:cs typeface="Arial"/>
              <a:sym typeface="Arial"/>
            </a:endParaRPr>
          </a:p>
          <a:p>
            <a:pPr marL="742950" lvl="1" indent="-285750">
              <a:spcBef>
                <a:spcPts val="0"/>
              </a:spcBef>
              <a:buClr>
                <a:schemeClr val="dk1"/>
              </a:buClr>
              <a:buSzPct val="25000"/>
              <a:buNone/>
            </a:pPr>
            <a:r>
              <a:rPr lang="en-US" sz="1400" b="1" dirty="0" err="1">
                <a:solidFill>
                  <a:schemeClr val="dk1"/>
                </a:solidFill>
                <a:latin typeface="Arial"/>
                <a:ea typeface="Arial"/>
                <a:cs typeface="Arial"/>
                <a:sym typeface="Arial"/>
              </a:rPr>
              <a:t>hdbsql</a:t>
            </a:r>
            <a:r>
              <a:rPr lang="en-US" sz="1400" b="1" dirty="0">
                <a:solidFill>
                  <a:schemeClr val="dk1"/>
                </a:solidFill>
                <a:latin typeface="Arial"/>
                <a:ea typeface="Arial"/>
                <a:cs typeface="Arial"/>
                <a:sym typeface="Arial"/>
              </a:rPr>
              <a:t> -U </a:t>
            </a:r>
            <a:r>
              <a:rPr lang="en-US" sz="1400" b="1" dirty="0" err="1">
                <a:solidFill>
                  <a:schemeClr val="dk1"/>
                </a:solidFill>
                <a:latin typeface="Arial"/>
                <a:ea typeface="Arial"/>
                <a:cs typeface="Arial"/>
                <a:sym typeface="Arial"/>
              </a:rPr>
              <a:t>moorf</a:t>
            </a:r>
            <a:endParaRPr lang="en-US" sz="1400" b="1" dirty="0">
              <a:solidFill>
                <a:schemeClr val="dk1"/>
              </a:solidFill>
              <a:latin typeface="Arial"/>
              <a:ea typeface="Arial"/>
              <a:cs typeface="Arial"/>
              <a:sym typeface="Arial"/>
            </a:endParaRPr>
          </a:p>
          <a:p>
            <a:pPr marL="228600" indent="-228600">
              <a:lnSpc>
                <a:spcPct val="80000"/>
              </a:lnSpc>
              <a:spcBef>
                <a:spcPts val="600"/>
              </a:spcBef>
              <a:buClr>
                <a:schemeClr val="dk1"/>
              </a:buClr>
              <a:buSzPct val="25000"/>
              <a:buNone/>
            </a:pPr>
            <a:endParaRPr sz="1200" dirty="0">
              <a:solidFill>
                <a:schemeClr val="dk1"/>
              </a:solidFill>
              <a:latin typeface="Arial"/>
              <a:ea typeface="Arial"/>
              <a:cs typeface="Arial"/>
              <a:sym typeface="Arial"/>
            </a:endParaRPr>
          </a:p>
          <a:p>
            <a:pPr marL="228600" indent="-228600">
              <a:lnSpc>
                <a:spcPct val="80000"/>
              </a:lnSpc>
              <a:spcBef>
                <a:spcPts val="600"/>
              </a:spcBef>
              <a:buClr>
                <a:schemeClr val="dk1"/>
              </a:buClr>
              <a:buSzPct val="25000"/>
              <a:buNone/>
            </a:pPr>
            <a:endParaRPr sz="1200" dirty="0">
              <a:solidFill>
                <a:schemeClr val="dk1"/>
              </a:solidFill>
              <a:latin typeface="Arial"/>
              <a:ea typeface="Arial"/>
              <a:cs typeface="Arial"/>
              <a:sym typeface="Arial"/>
            </a:endParaRPr>
          </a:p>
        </p:txBody>
      </p:sp>
      <p:sp>
        <p:nvSpPr>
          <p:cNvPr id="482" name="Shape 482"/>
          <p:cNvSpPr/>
          <p:nvPr/>
        </p:nvSpPr>
        <p:spPr>
          <a:xfrm>
            <a:off x="1797050" y="684212"/>
            <a:ext cx="850582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Database Storage Security				</a:t>
            </a:r>
          </a:p>
        </p:txBody>
      </p:sp>
    </p:spTree>
    <p:extLst>
      <p:ext uri="{BB962C8B-B14F-4D97-AF65-F5344CB8AC3E}">
        <p14:creationId xmlns:p14="http://schemas.microsoft.com/office/powerpoint/2010/main" val="399505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E850-D5D8-48C2-AD3A-C6590E97155E}"/>
              </a:ext>
            </a:extLst>
          </p:cNvPr>
          <p:cNvSpPr>
            <a:spLocks noGrp="1"/>
          </p:cNvSpPr>
          <p:nvPr>
            <p:ph type="title"/>
          </p:nvPr>
        </p:nvSpPr>
        <p:spPr/>
        <p:txBody>
          <a:bodyPr/>
          <a:lstStyle/>
          <a:p>
            <a:r>
              <a:rPr lang="en-US" b="0" dirty="0"/>
              <a:t>User Access Channels</a:t>
            </a:r>
            <a:endParaRPr lang="en-US" dirty="0"/>
          </a:p>
        </p:txBody>
      </p:sp>
      <p:sp>
        <p:nvSpPr>
          <p:cNvPr id="3" name="Content Placeholder 2">
            <a:extLst>
              <a:ext uri="{FF2B5EF4-FFF2-40B4-BE49-F238E27FC236}">
                <a16:creationId xmlns:a16="http://schemas.microsoft.com/office/drawing/2014/main" id="{9845BFB1-4CC3-433D-ABC3-98D6DB27D268}"/>
              </a:ext>
            </a:extLst>
          </p:cNvPr>
          <p:cNvSpPr>
            <a:spLocks noGrp="1"/>
          </p:cNvSpPr>
          <p:nvPr>
            <p:ph idx="1"/>
          </p:nvPr>
        </p:nvSpPr>
        <p:spPr>
          <a:xfrm>
            <a:off x="201600" y="1745631"/>
            <a:ext cx="6404986" cy="4633200"/>
          </a:xfrm>
        </p:spPr>
        <p:txBody>
          <a:bodyPr/>
          <a:lstStyle/>
          <a:p>
            <a:pPr marL="0" indent="0">
              <a:buNone/>
            </a:pPr>
            <a:r>
              <a:rPr lang="en-IN" sz="1400" dirty="0"/>
              <a:t>Users are able to connect to SAP HANA via JDBC/ODBC or via HTTP /S. The protocol used for database client access (SQLDBC (ODBC/ JDBC)) is used in the </a:t>
            </a:r>
            <a:r>
              <a:rPr lang="en-US" sz="1400" dirty="0"/>
              <a:t>following scenarios:</a:t>
            </a:r>
          </a:p>
          <a:p>
            <a:pPr marL="0" indent="0">
              <a:buNone/>
            </a:pPr>
            <a:endParaRPr lang="en-US" sz="1400" dirty="0"/>
          </a:p>
          <a:p>
            <a:pPr marL="0" indent="0">
              <a:buNone/>
            </a:pPr>
            <a:r>
              <a:rPr lang="en-IN" sz="1400" dirty="0"/>
              <a:t>• Application servers that use SAP HANA as a database</a:t>
            </a:r>
          </a:p>
          <a:p>
            <a:pPr marL="0" indent="0">
              <a:buNone/>
            </a:pPr>
            <a:r>
              <a:rPr lang="en-IN" sz="1400" dirty="0"/>
              <a:t>• End-user clients that access the SAP HANA database directly</a:t>
            </a:r>
          </a:p>
          <a:p>
            <a:pPr marL="0" indent="0">
              <a:buNone/>
            </a:pPr>
            <a:r>
              <a:rPr lang="en-US" sz="1400" dirty="0"/>
              <a:t>• SAP HANA studio</a:t>
            </a:r>
          </a:p>
          <a:p>
            <a:pPr marL="0" indent="0">
              <a:buNone/>
            </a:pPr>
            <a:endParaRPr lang="en-US" sz="1400" dirty="0"/>
          </a:p>
          <a:p>
            <a:pPr marL="0" indent="0">
              <a:buNone/>
            </a:pPr>
            <a:r>
              <a:rPr lang="en-IN" sz="1400" dirty="0"/>
              <a:t>HTTP /S Client Access is used for a connection between a Web browser or a mobile device to </a:t>
            </a:r>
            <a:r>
              <a:rPr lang="en-US" sz="1400" dirty="0"/>
              <a:t>applications based on SAP HANA Extended Application Services (SAP HANA XS).</a:t>
            </a:r>
          </a:p>
        </p:txBody>
      </p:sp>
      <p:pic>
        <p:nvPicPr>
          <p:cNvPr id="5" name="Picture 4">
            <a:extLst>
              <a:ext uri="{FF2B5EF4-FFF2-40B4-BE49-F238E27FC236}">
                <a16:creationId xmlns:a16="http://schemas.microsoft.com/office/drawing/2014/main" id="{C67C0FE4-0576-4CC2-9CBE-0F0E92A3B6A7}"/>
              </a:ext>
            </a:extLst>
          </p:cNvPr>
          <p:cNvPicPr>
            <a:picLocks noChangeAspect="1"/>
          </p:cNvPicPr>
          <p:nvPr/>
        </p:nvPicPr>
        <p:blipFill>
          <a:blip r:embed="rId2"/>
          <a:stretch>
            <a:fillRect/>
          </a:stretch>
        </p:blipFill>
        <p:spPr>
          <a:xfrm>
            <a:off x="6743563" y="1745631"/>
            <a:ext cx="4914286" cy="3685714"/>
          </a:xfrm>
          <a:prstGeom prst="rect">
            <a:avLst/>
          </a:prstGeom>
        </p:spPr>
      </p:pic>
    </p:spTree>
    <p:extLst>
      <p:ext uri="{BB962C8B-B14F-4D97-AF65-F5344CB8AC3E}">
        <p14:creationId xmlns:p14="http://schemas.microsoft.com/office/powerpoint/2010/main" val="86460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60</a:t>
            </a:fld>
            <a:endParaRPr lang="en-US"/>
          </a:p>
        </p:txBody>
      </p:sp>
      <p:sp>
        <p:nvSpPr>
          <p:cNvPr id="499" name="Shape 499"/>
          <p:cNvSpPr/>
          <p:nvPr/>
        </p:nvSpPr>
        <p:spPr>
          <a:xfrm>
            <a:off x="450111" y="1466666"/>
            <a:ext cx="11291777" cy="4996232"/>
          </a:xfrm>
          <a:prstGeom prst="rect">
            <a:avLst/>
          </a:prstGeom>
          <a:noFill/>
          <a:ln>
            <a:noFill/>
          </a:ln>
        </p:spPr>
        <p:txBody>
          <a:bodyPr wrap="square" lIns="91425" tIns="45700" rIns="91425" bIns="45700" anchor="t" anchorCtr="0">
            <a:noAutofit/>
          </a:bodyPr>
          <a:lstStyle/>
          <a:p>
            <a:pPr marL="228600" indent="-228600">
              <a:buClr>
                <a:schemeClr val="dk1"/>
              </a:buClr>
              <a:buSzPct val="25000"/>
            </a:pPr>
            <a:r>
              <a:rPr lang="en-US" sz="1400" dirty="0">
                <a:solidFill>
                  <a:schemeClr val="dk1"/>
                </a:solidFill>
                <a:latin typeface="Arial"/>
                <a:ea typeface="Arial"/>
                <a:cs typeface="Arial"/>
                <a:sym typeface="Arial"/>
              </a:rPr>
              <a:t>The main requirement for auditing a system is traceability of actions performed in that system. </a:t>
            </a:r>
          </a:p>
          <a:p>
            <a:pPr marL="228600" indent="-228600">
              <a:buClr>
                <a:schemeClr val="dk1"/>
              </a:buClr>
              <a:buSzPct val="25000"/>
            </a:pPr>
            <a:r>
              <a:rPr lang="en-US" sz="1400" dirty="0">
                <a:solidFill>
                  <a:schemeClr val="dk1"/>
                </a:solidFill>
                <a:latin typeface="Arial"/>
                <a:ea typeface="Arial"/>
                <a:cs typeface="Arial"/>
                <a:sym typeface="Arial"/>
              </a:rPr>
              <a:t>Following are the main objectives of auditing</a:t>
            </a:r>
          </a:p>
          <a:p>
            <a:pPr marL="228600" indent="-228600">
              <a:buClr>
                <a:schemeClr val="hlink"/>
              </a:buClr>
            </a:pPr>
            <a:endParaRPr sz="1400" dirty="0">
              <a:solidFill>
                <a:schemeClr val="dk1"/>
              </a:solidFill>
              <a:latin typeface="Arial"/>
              <a:ea typeface="Arial"/>
              <a:cs typeface="Arial"/>
              <a:sym typeface="Arial"/>
            </a:endParaRPr>
          </a:p>
          <a:p>
            <a:pPr marL="742950" lvl="1" indent="-285750">
              <a:buClr>
                <a:schemeClr val="dk1"/>
              </a:buClr>
              <a:buSzPct val="100000"/>
              <a:buFont typeface="Noto Sans Symbols"/>
              <a:buChar char="➢"/>
            </a:pPr>
            <a:r>
              <a:rPr lang="en-US" sz="1400" dirty="0">
                <a:solidFill>
                  <a:schemeClr val="dk1"/>
                </a:solidFill>
                <a:latin typeface="Arial"/>
                <a:ea typeface="Arial"/>
                <a:cs typeface="Arial"/>
                <a:sym typeface="Arial"/>
              </a:rPr>
              <a:t>Uncover security holes</a:t>
            </a:r>
          </a:p>
          <a:p>
            <a:pPr marL="742950" lvl="1" indent="-285750">
              <a:buClr>
                <a:schemeClr val="dk1"/>
              </a:buClr>
              <a:buSzPct val="100000"/>
              <a:buFont typeface="Noto Sans Symbols"/>
              <a:buChar char="➢"/>
            </a:pPr>
            <a:r>
              <a:rPr lang="en-US" sz="1400" dirty="0">
                <a:solidFill>
                  <a:schemeClr val="dk1"/>
                </a:solidFill>
                <a:latin typeface="Arial"/>
                <a:ea typeface="Arial"/>
                <a:cs typeface="Arial"/>
                <a:sym typeface="Arial"/>
              </a:rPr>
              <a:t>Show security breaches and privilege misuses</a:t>
            </a:r>
          </a:p>
          <a:p>
            <a:pPr marL="742950" lvl="1" indent="-285750">
              <a:buClr>
                <a:schemeClr val="dk1"/>
              </a:buClr>
              <a:buSzPct val="100000"/>
              <a:buFont typeface="Noto Sans Symbols"/>
              <a:buChar char="➢"/>
            </a:pPr>
            <a:r>
              <a:rPr lang="en-US" sz="1400" dirty="0">
                <a:solidFill>
                  <a:schemeClr val="dk1"/>
                </a:solidFill>
                <a:latin typeface="Arial"/>
                <a:ea typeface="Arial"/>
                <a:cs typeface="Arial"/>
                <a:sym typeface="Arial"/>
              </a:rPr>
              <a:t>Protect the system owner against accusations of security violation and data misuse</a:t>
            </a:r>
          </a:p>
          <a:p>
            <a:pPr marL="742950" lvl="1" indent="-285750">
              <a:buClr>
                <a:schemeClr val="dk1"/>
              </a:buClr>
              <a:buSzPct val="100000"/>
              <a:buFont typeface="Noto Sans Symbols"/>
              <a:buChar char="➢"/>
            </a:pPr>
            <a:r>
              <a:rPr lang="en-US" sz="1400" dirty="0">
                <a:solidFill>
                  <a:schemeClr val="dk1"/>
                </a:solidFill>
                <a:latin typeface="Arial"/>
                <a:ea typeface="Arial"/>
                <a:cs typeface="Arial"/>
                <a:sym typeface="Arial"/>
              </a:rPr>
              <a:t>The system owner meet their security standards.</a:t>
            </a:r>
          </a:p>
          <a:p>
            <a:pPr marL="228600" indent="-228600">
              <a:buClr>
                <a:srgbClr val="000000"/>
              </a:buClr>
            </a:pPr>
            <a:endParaRPr sz="1400" dirty="0">
              <a:solidFill>
                <a:schemeClr val="dk1"/>
              </a:solidFill>
              <a:latin typeface="Arial"/>
              <a:ea typeface="Arial"/>
              <a:cs typeface="Arial"/>
              <a:sym typeface="Arial"/>
            </a:endParaRPr>
          </a:p>
          <a:p>
            <a:pPr marL="228600" indent="-228600">
              <a:buClr>
                <a:schemeClr val="dk1"/>
              </a:buClr>
              <a:buSzPct val="25000"/>
            </a:pPr>
            <a:r>
              <a:rPr lang="en-US" sz="1400" b="1" dirty="0">
                <a:solidFill>
                  <a:schemeClr val="dk1"/>
                </a:solidFill>
                <a:latin typeface="Arial"/>
                <a:ea typeface="Arial"/>
                <a:cs typeface="Arial"/>
                <a:sym typeface="Arial"/>
              </a:rPr>
              <a:t>Audit Policies</a:t>
            </a:r>
          </a:p>
          <a:p>
            <a:pPr marL="228600" indent="-228600">
              <a:buClr>
                <a:schemeClr val="dk1"/>
              </a:buClr>
              <a:buSzPct val="25000"/>
            </a:pPr>
            <a:r>
              <a:rPr lang="en-US" sz="1400" dirty="0">
                <a:solidFill>
                  <a:schemeClr val="dk1"/>
                </a:solidFill>
                <a:latin typeface="Arial"/>
                <a:ea typeface="Arial"/>
                <a:cs typeface="Arial"/>
                <a:sym typeface="Arial"/>
              </a:rPr>
              <a:t>	Audit policies define which events to audit. Each policy has a name and can be enabled or disabled by the administrator. Audit policies are owned by the system; they are not dropped when the creating user is removed.</a:t>
            </a:r>
          </a:p>
          <a:p>
            <a:pPr marL="228600" indent="-228600">
              <a:buClr>
                <a:srgbClr val="000000"/>
              </a:buClr>
            </a:pPr>
            <a:endParaRPr sz="1400" dirty="0">
              <a:solidFill>
                <a:schemeClr val="dk1"/>
              </a:solidFill>
              <a:latin typeface="Arial"/>
              <a:ea typeface="Arial"/>
              <a:cs typeface="Arial"/>
              <a:sym typeface="Arial"/>
            </a:endParaRPr>
          </a:p>
          <a:p>
            <a:pPr marL="228600" indent="-228600">
              <a:buClr>
                <a:schemeClr val="dk1"/>
              </a:buClr>
              <a:buSzPct val="25000"/>
            </a:pPr>
            <a:r>
              <a:rPr lang="en-US" sz="1400" b="1" dirty="0">
                <a:solidFill>
                  <a:schemeClr val="dk1"/>
                </a:solidFill>
                <a:latin typeface="Arial"/>
                <a:ea typeface="Arial"/>
                <a:cs typeface="Arial"/>
                <a:sym typeface="Arial"/>
              </a:rPr>
              <a:t>Policy Actions</a:t>
            </a:r>
          </a:p>
          <a:p>
            <a:pPr marL="228600" indent="-228600">
              <a:buClr>
                <a:schemeClr val="dk1"/>
              </a:buClr>
              <a:buSzPct val="25000"/>
            </a:pPr>
            <a:r>
              <a:rPr lang="en-US" sz="1400" dirty="0">
                <a:solidFill>
                  <a:schemeClr val="dk1"/>
                </a:solidFill>
                <a:latin typeface="Arial"/>
                <a:ea typeface="Arial"/>
                <a:cs typeface="Arial"/>
                <a:sym typeface="Arial"/>
              </a:rPr>
              <a:t>	Actions are organized in different groups, some of them needing a target object, while others do not need any target object. Actions belonging to both of those two categories must never be combined in the same audit policy. Some actions can combine different database actions to one single entity, meaning that a policy having only one single audit action can fire on very different SQL statements. The action list can contain an arbitrary number of audit actions, but must have at least one action.</a:t>
            </a:r>
          </a:p>
          <a:p>
            <a:pPr marL="228600" indent="-228600">
              <a:buClr>
                <a:schemeClr val="dk1"/>
              </a:buClr>
              <a:buSzPct val="25000"/>
            </a:pPr>
            <a:endParaRPr lang="en-US" sz="1400" dirty="0">
              <a:solidFill>
                <a:schemeClr val="dk1"/>
              </a:solidFill>
              <a:latin typeface="Arial"/>
              <a:ea typeface="Arial"/>
              <a:cs typeface="Arial"/>
              <a:sym typeface="Arial"/>
            </a:endParaRPr>
          </a:p>
          <a:p>
            <a:pPr marL="228600" indent="-228600">
              <a:buClr>
                <a:schemeClr val="dk1"/>
              </a:buClr>
              <a:buSzPct val="25000"/>
            </a:pPr>
            <a:r>
              <a:rPr lang="en-US" sz="1400" b="1" dirty="0">
                <a:solidFill>
                  <a:schemeClr val="dk1"/>
                </a:solidFill>
                <a:latin typeface="Arial"/>
                <a:ea typeface="Arial"/>
                <a:cs typeface="Arial"/>
                <a:sym typeface="Arial"/>
              </a:rPr>
              <a:t>Note: Auditing can be activated or disabled per tenant. In SystemDB, audit trial targets can be configured but in a tenant it cannot  be changed</a:t>
            </a:r>
          </a:p>
        </p:txBody>
      </p:sp>
      <p:sp>
        <p:nvSpPr>
          <p:cNvPr id="500" name="Shape 500"/>
          <p:cNvSpPr/>
          <p:nvPr/>
        </p:nvSpPr>
        <p:spPr>
          <a:xfrm>
            <a:off x="260536" y="522090"/>
            <a:ext cx="4664710"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SAP HANA – Audit perspective</a:t>
            </a:r>
          </a:p>
        </p:txBody>
      </p:sp>
    </p:spTree>
    <p:extLst>
      <p:ext uri="{BB962C8B-B14F-4D97-AF65-F5344CB8AC3E}">
        <p14:creationId xmlns:p14="http://schemas.microsoft.com/office/powerpoint/2010/main" val="304041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BC0F-5C9E-4BCD-A513-4EF8AEBF8E81}"/>
              </a:ext>
            </a:extLst>
          </p:cNvPr>
          <p:cNvSpPr>
            <a:spLocks noGrp="1"/>
          </p:cNvSpPr>
          <p:nvPr>
            <p:ph type="title"/>
          </p:nvPr>
        </p:nvSpPr>
        <p:spPr/>
        <p:txBody>
          <a:bodyPr/>
          <a:lstStyle/>
          <a:p>
            <a:r>
              <a:rPr lang="en-US" dirty="0"/>
              <a:t>Audit Logging</a:t>
            </a:r>
          </a:p>
        </p:txBody>
      </p:sp>
      <p:pic>
        <p:nvPicPr>
          <p:cNvPr id="4" name="Content Placeholder 3">
            <a:extLst>
              <a:ext uri="{FF2B5EF4-FFF2-40B4-BE49-F238E27FC236}">
                <a16:creationId xmlns:a16="http://schemas.microsoft.com/office/drawing/2014/main" id="{DC580567-A73A-425E-9A84-E4916447058E}"/>
              </a:ext>
            </a:extLst>
          </p:cNvPr>
          <p:cNvPicPr>
            <a:picLocks noGrp="1" noChangeAspect="1"/>
          </p:cNvPicPr>
          <p:nvPr>
            <p:ph idx="1"/>
          </p:nvPr>
        </p:nvPicPr>
        <p:blipFill>
          <a:blip r:embed="rId2"/>
          <a:stretch>
            <a:fillRect/>
          </a:stretch>
        </p:blipFill>
        <p:spPr>
          <a:xfrm>
            <a:off x="5787186" y="1477926"/>
            <a:ext cx="5870472" cy="4306185"/>
          </a:xfrm>
          <a:prstGeom prst="rect">
            <a:avLst/>
          </a:prstGeom>
        </p:spPr>
      </p:pic>
      <p:pic>
        <p:nvPicPr>
          <p:cNvPr id="5" name="Picture 4">
            <a:extLst>
              <a:ext uri="{FF2B5EF4-FFF2-40B4-BE49-F238E27FC236}">
                <a16:creationId xmlns:a16="http://schemas.microsoft.com/office/drawing/2014/main" id="{72AE7C23-54DC-4FB0-A5CF-6F9613ED7F2D}"/>
              </a:ext>
            </a:extLst>
          </p:cNvPr>
          <p:cNvPicPr>
            <a:picLocks noChangeAspect="1"/>
          </p:cNvPicPr>
          <p:nvPr/>
        </p:nvPicPr>
        <p:blipFill>
          <a:blip r:embed="rId3"/>
          <a:stretch>
            <a:fillRect/>
          </a:stretch>
        </p:blipFill>
        <p:spPr>
          <a:xfrm>
            <a:off x="218287" y="1700520"/>
            <a:ext cx="5568899" cy="3860995"/>
          </a:xfrm>
          <a:prstGeom prst="rect">
            <a:avLst/>
          </a:prstGeom>
        </p:spPr>
      </p:pic>
    </p:spTree>
    <p:extLst>
      <p:ext uri="{BB962C8B-B14F-4D97-AF65-F5344CB8AC3E}">
        <p14:creationId xmlns:p14="http://schemas.microsoft.com/office/powerpoint/2010/main" val="18068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62</a:t>
            </a:fld>
            <a:endParaRPr lang="en-US"/>
          </a:p>
        </p:txBody>
      </p:sp>
      <p:sp>
        <p:nvSpPr>
          <p:cNvPr id="507" name="Shape 507"/>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pic>
        <p:nvPicPr>
          <p:cNvPr id="508" name="Shape 508"/>
          <p:cNvPicPr preferRelativeResize="0"/>
          <p:nvPr/>
        </p:nvPicPr>
        <p:blipFill rotWithShape="1">
          <a:blip r:embed="rId3">
            <a:alphaModFix/>
          </a:blip>
          <a:srcRect/>
          <a:stretch/>
        </p:blipFill>
        <p:spPr>
          <a:xfrm>
            <a:off x="2480603" y="1744395"/>
            <a:ext cx="6682154" cy="4417255"/>
          </a:xfrm>
          <a:prstGeom prst="rect">
            <a:avLst/>
          </a:prstGeom>
          <a:noFill/>
          <a:ln>
            <a:noFill/>
          </a:ln>
        </p:spPr>
      </p:pic>
      <p:sp>
        <p:nvSpPr>
          <p:cNvPr id="509" name="Shape 509"/>
          <p:cNvSpPr/>
          <p:nvPr/>
        </p:nvSpPr>
        <p:spPr>
          <a:xfrm>
            <a:off x="1797050" y="684212"/>
            <a:ext cx="850582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
        <p:nvSpPr>
          <p:cNvPr id="510" name="Shape 510"/>
          <p:cNvSpPr/>
          <p:nvPr/>
        </p:nvSpPr>
        <p:spPr>
          <a:xfrm>
            <a:off x="1706563" y="1350977"/>
            <a:ext cx="2339975" cy="312737"/>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dirty="0">
                <a:solidFill>
                  <a:schemeClr val="dk1"/>
                </a:solidFill>
                <a:latin typeface="Arial"/>
                <a:ea typeface="Arial"/>
                <a:cs typeface="Arial"/>
                <a:sym typeface="Arial"/>
              </a:rPr>
              <a:t>Some Auditing Actions :</a:t>
            </a:r>
          </a:p>
        </p:txBody>
      </p:sp>
    </p:spTree>
    <p:extLst>
      <p:ext uri="{BB962C8B-B14F-4D97-AF65-F5344CB8AC3E}">
        <p14:creationId xmlns:p14="http://schemas.microsoft.com/office/powerpoint/2010/main" val="10786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63</a:t>
            </a:fld>
            <a:endParaRPr lang="en-US"/>
          </a:p>
        </p:txBody>
      </p:sp>
      <p:sp>
        <p:nvSpPr>
          <p:cNvPr id="517" name="Shape 517"/>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pic>
        <p:nvPicPr>
          <p:cNvPr id="518" name="Shape 518"/>
          <p:cNvPicPr preferRelativeResize="0"/>
          <p:nvPr/>
        </p:nvPicPr>
        <p:blipFill rotWithShape="1">
          <a:blip r:embed="rId3">
            <a:alphaModFix/>
          </a:blip>
          <a:srcRect/>
          <a:stretch/>
        </p:blipFill>
        <p:spPr>
          <a:xfrm>
            <a:off x="2818229" y="1859572"/>
            <a:ext cx="6358597" cy="4147333"/>
          </a:xfrm>
          <a:prstGeom prst="rect">
            <a:avLst/>
          </a:prstGeom>
          <a:noFill/>
          <a:ln w="9525" cap="flat" cmpd="sng">
            <a:solidFill>
              <a:schemeClr val="dk1"/>
            </a:solidFill>
            <a:prstDash val="solid"/>
            <a:miter lim="800000"/>
            <a:headEnd type="none" w="med" len="med"/>
            <a:tailEnd type="none" w="med" len="med"/>
          </a:ln>
        </p:spPr>
      </p:pic>
      <p:sp>
        <p:nvSpPr>
          <p:cNvPr id="519" name="Shape 519"/>
          <p:cNvSpPr/>
          <p:nvPr/>
        </p:nvSpPr>
        <p:spPr>
          <a:xfrm>
            <a:off x="1797050" y="684212"/>
            <a:ext cx="850582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
        <p:nvSpPr>
          <p:cNvPr id="520" name="Shape 520"/>
          <p:cNvSpPr/>
          <p:nvPr/>
        </p:nvSpPr>
        <p:spPr>
          <a:xfrm>
            <a:off x="2255838" y="1417638"/>
            <a:ext cx="2339975" cy="312737"/>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a:solidFill>
                  <a:schemeClr val="dk1"/>
                </a:solidFill>
                <a:latin typeface="Arial"/>
                <a:ea typeface="Arial"/>
                <a:cs typeface="Arial"/>
                <a:sym typeface="Arial"/>
              </a:rPr>
              <a:t>Some Auditing Actions :</a:t>
            </a:r>
          </a:p>
        </p:txBody>
      </p:sp>
    </p:spTree>
    <p:extLst>
      <p:ext uri="{BB962C8B-B14F-4D97-AF65-F5344CB8AC3E}">
        <p14:creationId xmlns:p14="http://schemas.microsoft.com/office/powerpoint/2010/main" val="220685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64</a:t>
            </a:fld>
            <a:endParaRPr lang="en-US"/>
          </a:p>
        </p:txBody>
      </p:sp>
      <p:sp>
        <p:nvSpPr>
          <p:cNvPr id="527" name="Shape 527"/>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528" name="Shape 528"/>
          <p:cNvSpPr/>
          <p:nvPr/>
        </p:nvSpPr>
        <p:spPr>
          <a:xfrm>
            <a:off x="563526" y="1333500"/>
            <a:ext cx="11206716" cy="4946650"/>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600" b="1" dirty="0">
                <a:solidFill>
                  <a:schemeClr val="dk1"/>
                </a:solidFill>
                <a:latin typeface="Arial"/>
                <a:ea typeface="Arial"/>
                <a:cs typeface="Arial"/>
                <a:sym typeface="Arial"/>
              </a:rPr>
              <a:t>Action Status :</a:t>
            </a:r>
          </a:p>
          <a:p>
            <a:pPr>
              <a:lnSpc>
                <a:spcPct val="90000"/>
              </a:lnSpc>
              <a:buClr>
                <a:srgbClr val="000000"/>
              </a:buClr>
            </a:pPr>
            <a:endParaRPr sz="1600" b="1" dirty="0">
              <a:solidFill>
                <a:schemeClr val="dk1"/>
              </a:solidFill>
              <a:latin typeface="Arial"/>
              <a:ea typeface="Arial"/>
              <a:cs typeface="Arial"/>
              <a:sym typeface="Arial"/>
            </a:endParaRPr>
          </a:p>
          <a:p>
            <a:pPr>
              <a:lnSpc>
                <a:spcPct val="90000"/>
              </a:lnSpc>
              <a:buClr>
                <a:schemeClr val="dk1"/>
              </a:buClr>
              <a:buSzPct val="25000"/>
            </a:pPr>
            <a:r>
              <a:rPr lang="en-US" sz="1600" dirty="0">
                <a:solidFill>
                  <a:schemeClr val="dk1"/>
                </a:solidFill>
                <a:latin typeface="Arial"/>
                <a:ea typeface="Arial"/>
                <a:cs typeface="Arial"/>
                <a:sym typeface="Arial"/>
              </a:rPr>
              <a:t>The action status must be set to:</a:t>
            </a:r>
          </a:p>
          <a:p>
            <a:pPr>
              <a:lnSpc>
                <a:spcPct val="90000"/>
              </a:lnSpc>
              <a:buClr>
                <a:srgbClr val="000000"/>
              </a:buClr>
            </a:pPr>
            <a:endParaRPr sz="1600" dirty="0">
              <a:solidFill>
                <a:schemeClr val="dk1"/>
              </a:solidFill>
              <a:latin typeface="Arial"/>
              <a:ea typeface="Arial"/>
              <a:cs typeface="Arial"/>
              <a:sym typeface="Arial"/>
            </a:endParaRP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SUCCESSFUL</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UNSUCCESSFUL</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ALL</a:t>
            </a:r>
          </a:p>
          <a:p>
            <a:pPr marL="1143000" lvl="2" indent="-228600">
              <a:lnSpc>
                <a:spcPct val="90000"/>
              </a:lnSpc>
              <a:buClr>
                <a:srgbClr val="000000"/>
              </a:buClr>
            </a:pPr>
            <a:endParaRPr sz="1600" dirty="0">
              <a:solidFill>
                <a:schemeClr val="dk1"/>
              </a:solidFill>
              <a:latin typeface="Arial"/>
              <a:ea typeface="Arial"/>
              <a:cs typeface="Arial"/>
              <a:sym typeface="Arial"/>
            </a:endParaRPr>
          </a:p>
          <a:p>
            <a:pPr>
              <a:lnSpc>
                <a:spcPct val="90000"/>
              </a:lnSpc>
              <a:buClr>
                <a:schemeClr val="dk1"/>
              </a:buClr>
              <a:buSzPct val="25000"/>
            </a:pPr>
            <a:r>
              <a:rPr lang="en-US" sz="1600" dirty="0">
                <a:solidFill>
                  <a:schemeClr val="dk1"/>
                </a:solidFill>
                <a:latin typeface="Arial"/>
                <a:ea typeface="Arial"/>
                <a:cs typeface="Arial"/>
                <a:sym typeface="Arial"/>
              </a:rPr>
              <a:t>Unsuccessful in this case means that the user was not authorized to execute the action. If another error occurs (for example, misspellings in user or object names and syntax errors), the statement is not audited.</a:t>
            </a:r>
          </a:p>
          <a:p>
            <a:pPr>
              <a:lnSpc>
                <a:spcPct val="90000"/>
              </a:lnSpc>
              <a:buClr>
                <a:srgbClr val="000000"/>
              </a:buClr>
            </a:pPr>
            <a:endParaRPr sz="1600" dirty="0">
              <a:solidFill>
                <a:schemeClr val="dk1"/>
              </a:solidFill>
              <a:latin typeface="Arial"/>
              <a:ea typeface="Arial"/>
              <a:cs typeface="Arial"/>
              <a:sym typeface="Arial"/>
            </a:endParaRPr>
          </a:p>
          <a:p>
            <a:pPr>
              <a:lnSpc>
                <a:spcPct val="90000"/>
              </a:lnSpc>
              <a:buClr>
                <a:schemeClr val="dk1"/>
              </a:buClr>
              <a:buSzPct val="25000"/>
            </a:pPr>
            <a:r>
              <a:rPr lang="en-US" sz="1600" b="1" dirty="0">
                <a:solidFill>
                  <a:schemeClr val="dk1"/>
                </a:solidFill>
                <a:latin typeface="Arial"/>
                <a:ea typeface="Arial"/>
                <a:cs typeface="Arial"/>
                <a:sym typeface="Arial"/>
              </a:rPr>
              <a:t>Audit Level :</a:t>
            </a:r>
          </a:p>
          <a:p>
            <a:pPr>
              <a:lnSpc>
                <a:spcPct val="90000"/>
              </a:lnSpc>
              <a:buClr>
                <a:srgbClr val="000000"/>
              </a:buClr>
            </a:pPr>
            <a:endParaRPr sz="1600" b="1" dirty="0">
              <a:solidFill>
                <a:schemeClr val="dk1"/>
              </a:solidFill>
              <a:latin typeface="Arial"/>
              <a:ea typeface="Arial"/>
              <a:cs typeface="Arial"/>
              <a:sym typeface="Arial"/>
            </a:endParaRPr>
          </a:p>
          <a:p>
            <a:pPr>
              <a:lnSpc>
                <a:spcPct val="90000"/>
              </a:lnSpc>
              <a:buClr>
                <a:schemeClr val="dk1"/>
              </a:buClr>
              <a:buSzPct val="25000"/>
            </a:pPr>
            <a:r>
              <a:rPr lang="en-US" sz="1600" dirty="0">
                <a:solidFill>
                  <a:schemeClr val="dk1"/>
                </a:solidFill>
                <a:latin typeface="Arial"/>
                <a:ea typeface="Arial"/>
                <a:cs typeface="Arial"/>
                <a:sym typeface="Arial"/>
              </a:rPr>
              <a:t>An audit level is assigned to each policy. Possible levels, in decreasing order of importance, include:</a:t>
            </a:r>
          </a:p>
          <a:p>
            <a:pPr>
              <a:lnSpc>
                <a:spcPct val="90000"/>
              </a:lnSpc>
              <a:buClr>
                <a:srgbClr val="000000"/>
              </a:buClr>
            </a:pPr>
            <a:endParaRPr sz="1600" dirty="0">
              <a:solidFill>
                <a:schemeClr val="dk1"/>
              </a:solidFill>
              <a:latin typeface="Arial"/>
              <a:ea typeface="Arial"/>
              <a:cs typeface="Arial"/>
              <a:sym typeface="Arial"/>
            </a:endParaRP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EMERGENCY</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ALERT</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CRITICAL</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WARNING</a:t>
            </a:r>
          </a:p>
          <a:p>
            <a:pPr marL="2057400" lvl="4" indent="-228600">
              <a:lnSpc>
                <a:spcPct val="90000"/>
              </a:lnSpc>
              <a:buClr>
                <a:schemeClr val="dk1"/>
              </a:buClr>
              <a:buSzPct val="100000"/>
              <a:buFont typeface="Noto Sans Symbols"/>
              <a:buChar char="➢"/>
            </a:pPr>
            <a:r>
              <a:rPr lang="en-US" sz="1600" dirty="0">
                <a:solidFill>
                  <a:schemeClr val="dk1"/>
                </a:solidFill>
                <a:latin typeface="Arial"/>
                <a:ea typeface="Arial"/>
                <a:cs typeface="Arial"/>
                <a:sym typeface="Arial"/>
              </a:rPr>
              <a:t>INFO</a:t>
            </a:r>
          </a:p>
        </p:txBody>
      </p:sp>
      <p:sp>
        <p:nvSpPr>
          <p:cNvPr id="529" name="Shape 529"/>
          <p:cNvSpPr/>
          <p:nvPr/>
        </p:nvSpPr>
        <p:spPr>
          <a:xfrm>
            <a:off x="1797050" y="684212"/>
            <a:ext cx="850582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Tree>
    <p:extLst>
      <p:ext uri="{BB962C8B-B14F-4D97-AF65-F5344CB8AC3E}">
        <p14:creationId xmlns:p14="http://schemas.microsoft.com/office/powerpoint/2010/main" val="39160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65</a:t>
            </a:fld>
            <a:endParaRPr lang="en-US"/>
          </a:p>
        </p:txBody>
      </p:sp>
      <p:sp>
        <p:nvSpPr>
          <p:cNvPr id="536" name="Shape 536"/>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537" name="Shape 537"/>
          <p:cNvSpPr/>
          <p:nvPr/>
        </p:nvSpPr>
        <p:spPr>
          <a:xfrm>
            <a:off x="513907" y="1915090"/>
            <a:ext cx="4121888" cy="3475617"/>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400" dirty="0">
                <a:solidFill>
                  <a:schemeClr val="dk1"/>
                </a:solidFill>
                <a:latin typeface="Arial"/>
                <a:ea typeface="Arial"/>
                <a:cs typeface="Arial"/>
                <a:sym typeface="Arial"/>
              </a:rPr>
              <a:t>The following are the Audit controlling privileges.</a:t>
            </a:r>
          </a:p>
          <a:p>
            <a:pPr>
              <a:lnSpc>
                <a:spcPct val="90000"/>
              </a:lnSpc>
              <a:buClr>
                <a:srgbClr val="000000"/>
              </a:buClr>
            </a:pPr>
            <a:endParaRPr sz="1400" dirty="0">
              <a:solidFill>
                <a:schemeClr val="dk1"/>
              </a:solidFill>
              <a:latin typeface="Arial"/>
              <a:ea typeface="Arial"/>
              <a:cs typeface="Arial"/>
              <a:sym typeface="Arial"/>
            </a:endParaRPr>
          </a:p>
          <a:p>
            <a:pPr marL="742950" lvl="1" indent="-285750">
              <a:lnSpc>
                <a:spcPct val="90000"/>
              </a:lnSpc>
              <a:buClr>
                <a:schemeClr val="dk1"/>
              </a:buClr>
              <a:buSzPct val="100000"/>
              <a:buFont typeface="Noto Sans Symbols"/>
              <a:buChar char="➢"/>
            </a:pPr>
            <a:r>
              <a:rPr lang="en-US" sz="1400" dirty="0">
                <a:solidFill>
                  <a:schemeClr val="dk1"/>
                </a:solidFill>
                <a:latin typeface="Arial"/>
                <a:ea typeface="Arial"/>
                <a:cs typeface="Arial"/>
                <a:sym typeface="Arial"/>
              </a:rPr>
              <a:t>CREATE AUDIT POLICY</a:t>
            </a:r>
          </a:p>
          <a:p>
            <a:pPr marL="742950" lvl="1" indent="-285750">
              <a:lnSpc>
                <a:spcPct val="90000"/>
              </a:lnSpc>
              <a:buClr>
                <a:schemeClr val="dk1"/>
              </a:buClr>
              <a:buSzPct val="100000"/>
              <a:buFont typeface="Noto Sans Symbols"/>
              <a:buChar char="➢"/>
            </a:pPr>
            <a:r>
              <a:rPr lang="en-US" sz="1400" dirty="0">
                <a:solidFill>
                  <a:schemeClr val="dk1"/>
                </a:solidFill>
                <a:latin typeface="Arial"/>
                <a:ea typeface="Arial"/>
                <a:cs typeface="Arial"/>
                <a:sym typeface="Arial"/>
              </a:rPr>
              <a:t>DROP AUDIT POLICY</a:t>
            </a:r>
          </a:p>
          <a:p>
            <a:pPr marL="742950" lvl="1" indent="-285750">
              <a:lnSpc>
                <a:spcPct val="90000"/>
              </a:lnSpc>
              <a:buClr>
                <a:schemeClr val="dk1"/>
              </a:buClr>
              <a:buSzPct val="100000"/>
              <a:buFont typeface="Noto Sans Symbols"/>
              <a:buChar char="➢"/>
            </a:pPr>
            <a:r>
              <a:rPr lang="en-US" sz="1400" dirty="0">
                <a:solidFill>
                  <a:schemeClr val="dk1"/>
                </a:solidFill>
                <a:latin typeface="Arial"/>
                <a:ea typeface="Arial"/>
                <a:cs typeface="Arial"/>
                <a:sym typeface="Arial"/>
              </a:rPr>
              <a:t>ALTER AUDIT POLICY</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dirty="0">
                <a:solidFill>
                  <a:schemeClr val="dk1"/>
                </a:solidFill>
                <a:latin typeface="Arial"/>
                <a:ea typeface="Arial"/>
                <a:cs typeface="Arial"/>
                <a:sym typeface="Arial"/>
              </a:rPr>
              <a:t>Audit Entries </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dirty="0">
                <a:solidFill>
                  <a:schemeClr val="dk1"/>
                </a:solidFill>
                <a:latin typeface="Arial"/>
                <a:ea typeface="Arial"/>
                <a:cs typeface="Arial"/>
                <a:sym typeface="Arial"/>
              </a:rPr>
              <a:t>The table below shows some of the fields of audit entries and their meaning. </a:t>
            </a:r>
          </a:p>
        </p:txBody>
      </p:sp>
      <p:pic>
        <p:nvPicPr>
          <p:cNvPr id="538" name="Shape 538"/>
          <p:cNvPicPr preferRelativeResize="0"/>
          <p:nvPr/>
        </p:nvPicPr>
        <p:blipFill rotWithShape="1">
          <a:blip r:embed="rId3">
            <a:alphaModFix/>
          </a:blip>
          <a:srcRect/>
          <a:stretch/>
        </p:blipFill>
        <p:spPr>
          <a:xfrm>
            <a:off x="4816549" y="1669313"/>
            <a:ext cx="7021033" cy="4225706"/>
          </a:xfrm>
          <a:prstGeom prst="rect">
            <a:avLst/>
          </a:prstGeom>
          <a:noFill/>
          <a:ln w="9525" cap="flat" cmpd="sng">
            <a:solidFill>
              <a:schemeClr val="dk1"/>
            </a:solidFill>
            <a:prstDash val="solid"/>
            <a:miter lim="800000"/>
            <a:headEnd type="none" w="med" len="med"/>
            <a:tailEnd type="none" w="med" len="med"/>
          </a:ln>
        </p:spPr>
      </p:pic>
      <p:sp>
        <p:nvSpPr>
          <p:cNvPr id="539" name="Shape 539"/>
          <p:cNvSpPr/>
          <p:nvPr/>
        </p:nvSpPr>
        <p:spPr>
          <a:xfrm>
            <a:off x="1797050" y="684212"/>
            <a:ext cx="850582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Tree>
    <p:extLst>
      <p:ext uri="{BB962C8B-B14F-4D97-AF65-F5344CB8AC3E}">
        <p14:creationId xmlns:p14="http://schemas.microsoft.com/office/powerpoint/2010/main" val="2999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E4B2-6875-4AFF-8630-792A4AFBC8B2}"/>
              </a:ext>
            </a:extLst>
          </p:cNvPr>
          <p:cNvSpPr>
            <a:spLocks noGrp="1"/>
          </p:cNvSpPr>
          <p:nvPr>
            <p:ph type="title"/>
          </p:nvPr>
        </p:nvSpPr>
        <p:spPr/>
        <p:txBody>
          <a:bodyPr/>
          <a:lstStyle/>
          <a:p>
            <a:r>
              <a:rPr lang="en-IN" b="0" dirty="0"/>
              <a:t>Enable Audit Policy in SAP HANA Studio</a:t>
            </a:r>
            <a:endParaRPr lang="en-US" dirty="0"/>
          </a:p>
        </p:txBody>
      </p:sp>
      <p:pic>
        <p:nvPicPr>
          <p:cNvPr id="4" name="Content Placeholder 3">
            <a:extLst>
              <a:ext uri="{FF2B5EF4-FFF2-40B4-BE49-F238E27FC236}">
                <a16:creationId xmlns:a16="http://schemas.microsoft.com/office/drawing/2014/main" id="{8F8718E8-6BCA-4DF6-BC48-783AF49B0F94}"/>
              </a:ext>
            </a:extLst>
          </p:cNvPr>
          <p:cNvPicPr>
            <a:picLocks noGrp="1" noChangeAspect="1"/>
          </p:cNvPicPr>
          <p:nvPr>
            <p:ph idx="1"/>
          </p:nvPr>
        </p:nvPicPr>
        <p:blipFill>
          <a:blip r:embed="rId2"/>
          <a:stretch>
            <a:fillRect/>
          </a:stretch>
        </p:blipFill>
        <p:spPr>
          <a:xfrm>
            <a:off x="314788" y="1315926"/>
            <a:ext cx="6262278" cy="4633913"/>
          </a:xfrm>
          <a:prstGeom prst="rect">
            <a:avLst/>
          </a:prstGeom>
        </p:spPr>
      </p:pic>
      <p:pic>
        <p:nvPicPr>
          <p:cNvPr id="5" name="Picture 4">
            <a:extLst>
              <a:ext uri="{FF2B5EF4-FFF2-40B4-BE49-F238E27FC236}">
                <a16:creationId xmlns:a16="http://schemas.microsoft.com/office/drawing/2014/main" id="{4F882460-EE25-4AE4-9A26-5A934313A653}"/>
              </a:ext>
            </a:extLst>
          </p:cNvPr>
          <p:cNvPicPr>
            <a:picLocks noChangeAspect="1"/>
          </p:cNvPicPr>
          <p:nvPr/>
        </p:nvPicPr>
        <p:blipFill>
          <a:blip r:embed="rId3"/>
          <a:stretch>
            <a:fillRect/>
          </a:stretch>
        </p:blipFill>
        <p:spPr>
          <a:xfrm>
            <a:off x="6577066" y="2515061"/>
            <a:ext cx="5103347" cy="2235641"/>
          </a:xfrm>
          <a:prstGeom prst="rect">
            <a:avLst/>
          </a:prstGeom>
        </p:spPr>
      </p:pic>
    </p:spTree>
    <p:extLst>
      <p:ext uri="{BB962C8B-B14F-4D97-AF65-F5344CB8AC3E}">
        <p14:creationId xmlns:p14="http://schemas.microsoft.com/office/powerpoint/2010/main" val="63317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249-0D82-4CAF-8B87-6060935389C5}"/>
              </a:ext>
            </a:extLst>
          </p:cNvPr>
          <p:cNvSpPr>
            <a:spLocks noGrp="1"/>
          </p:cNvSpPr>
          <p:nvPr>
            <p:ph type="title"/>
          </p:nvPr>
        </p:nvSpPr>
        <p:spPr/>
        <p:txBody>
          <a:bodyPr/>
          <a:lstStyle/>
          <a:p>
            <a:r>
              <a:rPr lang="en-IN" b="0" dirty="0"/>
              <a:t>Enable Audit Policy in SAP HANA Cockpit</a:t>
            </a:r>
            <a:endParaRPr lang="en-US" dirty="0"/>
          </a:p>
        </p:txBody>
      </p:sp>
      <p:pic>
        <p:nvPicPr>
          <p:cNvPr id="4" name="Content Placeholder 3">
            <a:extLst>
              <a:ext uri="{FF2B5EF4-FFF2-40B4-BE49-F238E27FC236}">
                <a16:creationId xmlns:a16="http://schemas.microsoft.com/office/drawing/2014/main" id="{292ED123-38E7-409B-A732-50943737FA89}"/>
              </a:ext>
            </a:extLst>
          </p:cNvPr>
          <p:cNvPicPr>
            <a:picLocks noGrp="1" noChangeAspect="1"/>
          </p:cNvPicPr>
          <p:nvPr>
            <p:ph idx="1"/>
          </p:nvPr>
        </p:nvPicPr>
        <p:blipFill>
          <a:blip r:embed="rId2"/>
          <a:stretch>
            <a:fillRect/>
          </a:stretch>
        </p:blipFill>
        <p:spPr>
          <a:xfrm>
            <a:off x="392735" y="1451218"/>
            <a:ext cx="5788159" cy="4338782"/>
          </a:xfrm>
          <a:prstGeom prst="rect">
            <a:avLst/>
          </a:prstGeom>
        </p:spPr>
      </p:pic>
      <p:pic>
        <p:nvPicPr>
          <p:cNvPr id="5" name="Picture 4">
            <a:extLst>
              <a:ext uri="{FF2B5EF4-FFF2-40B4-BE49-F238E27FC236}">
                <a16:creationId xmlns:a16="http://schemas.microsoft.com/office/drawing/2014/main" id="{6F8DAFEE-3048-4EA1-8E84-27817B533AE5}"/>
              </a:ext>
            </a:extLst>
          </p:cNvPr>
          <p:cNvPicPr>
            <a:picLocks noChangeAspect="1"/>
          </p:cNvPicPr>
          <p:nvPr/>
        </p:nvPicPr>
        <p:blipFill>
          <a:blip r:embed="rId3"/>
          <a:stretch>
            <a:fillRect/>
          </a:stretch>
        </p:blipFill>
        <p:spPr>
          <a:xfrm>
            <a:off x="6180894" y="1451218"/>
            <a:ext cx="5788159" cy="4232591"/>
          </a:xfrm>
          <a:prstGeom prst="rect">
            <a:avLst/>
          </a:prstGeom>
        </p:spPr>
      </p:pic>
    </p:spTree>
    <p:extLst>
      <p:ext uri="{BB962C8B-B14F-4D97-AF65-F5344CB8AC3E}">
        <p14:creationId xmlns:p14="http://schemas.microsoft.com/office/powerpoint/2010/main" val="20684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6C18-6E80-4F09-B924-E5D92770E2F7}"/>
              </a:ext>
            </a:extLst>
          </p:cNvPr>
          <p:cNvSpPr>
            <a:spLocks noGrp="1"/>
          </p:cNvSpPr>
          <p:nvPr>
            <p:ph type="title"/>
          </p:nvPr>
        </p:nvSpPr>
        <p:spPr/>
        <p:txBody>
          <a:bodyPr/>
          <a:lstStyle/>
          <a:p>
            <a:r>
              <a:rPr lang="en-US" dirty="0"/>
              <a:t>Monitor Audit Log Policies and Check Status</a:t>
            </a:r>
          </a:p>
        </p:txBody>
      </p:sp>
      <p:pic>
        <p:nvPicPr>
          <p:cNvPr id="4" name="Content Placeholder 3">
            <a:extLst>
              <a:ext uri="{FF2B5EF4-FFF2-40B4-BE49-F238E27FC236}">
                <a16:creationId xmlns:a16="http://schemas.microsoft.com/office/drawing/2014/main" id="{118C5209-6EFA-4500-8EDE-61FAAF7A37D9}"/>
              </a:ext>
            </a:extLst>
          </p:cNvPr>
          <p:cNvPicPr>
            <a:picLocks noGrp="1" noChangeAspect="1"/>
          </p:cNvPicPr>
          <p:nvPr>
            <p:ph idx="1"/>
          </p:nvPr>
        </p:nvPicPr>
        <p:blipFill>
          <a:blip r:embed="rId2"/>
          <a:stretch>
            <a:fillRect/>
          </a:stretch>
        </p:blipFill>
        <p:spPr>
          <a:xfrm>
            <a:off x="280602" y="1429253"/>
            <a:ext cx="5815398" cy="3999493"/>
          </a:xfrm>
          <a:prstGeom prst="rect">
            <a:avLst/>
          </a:prstGeom>
        </p:spPr>
      </p:pic>
      <p:pic>
        <p:nvPicPr>
          <p:cNvPr id="5" name="Picture 4">
            <a:extLst>
              <a:ext uri="{FF2B5EF4-FFF2-40B4-BE49-F238E27FC236}">
                <a16:creationId xmlns:a16="http://schemas.microsoft.com/office/drawing/2014/main" id="{B6AD42F9-2796-4824-BD21-0F955190AAB0}"/>
              </a:ext>
            </a:extLst>
          </p:cNvPr>
          <p:cNvPicPr>
            <a:picLocks noChangeAspect="1"/>
          </p:cNvPicPr>
          <p:nvPr/>
        </p:nvPicPr>
        <p:blipFill>
          <a:blip r:embed="rId3"/>
          <a:stretch>
            <a:fillRect/>
          </a:stretch>
        </p:blipFill>
        <p:spPr>
          <a:xfrm>
            <a:off x="6016998" y="1429253"/>
            <a:ext cx="5806448" cy="3999493"/>
          </a:xfrm>
          <a:prstGeom prst="rect">
            <a:avLst/>
          </a:prstGeom>
        </p:spPr>
      </p:pic>
    </p:spTree>
    <p:extLst>
      <p:ext uri="{BB962C8B-B14F-4D97-AF65-F5344CB8AC3E}">
        <p14:creationId xmlns:p14="http://schemas.microsoft.com/office/powerpoint/2010/main" val="170862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69</a:t>
            </a:fld>
            <a:endParaRPr lang="en-US"/>
          </a:p>
        </p:txBody>
      </p:sp>
      <p:sp>
        <p:nvSpPr>
          <p:cNvPr id="555" name="Shape 555"/>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sp>
        <p:nvSpPr>
          <p:cNvPr id="556" name="Shape 556"/>
          <p:cNvSpPr txBox="1">
            <a:spLocks noGrp="1"/>
          </p:cNvSpPr>
          <p:nvPr>
            <p:ph type="body" idx="1"/>
          </p:nvPr>
        </p:nvSpPr>
        <p:spPr>
          <a:xfrm>
            <a:off x="2438401" y="1143001"/>
            <a:ext cx="6934199" cy="5029199"/>
          </a:xfrm>
          <a:prstGeom prst="rect">
            <a:avLst/>
          </a:prstGeom>
          <a:noFill/>
          <a:ln>
            <a:noFill/>
          </a:ln>
        </p:spPr>
        <p:txBody>
          <a:bodyPr vert="horz" wrap="square" lIns="91425" tIns="45700" rIns="91425" bIns="45700" rtlCol="0" anchor="t" anchorCtr="0">
            <a:noAutofit/>
          </a:bodyPr>
          <a:lstStyle/>
          <a:p>
            <a:pPr marL="304800" indent="-304800">
              <a:lnSpc>
                <a:spcPct val="115000"/>
              </a:lnSpc>
              <a:spcBef>
                <a:spcPts val="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p:txBody>
      </p:sp>
      <p:sp>
        <p:nvSpPr>
          <p:cNvPr id="557" name="Shape 557"/>
          <p:cNvSpPr/>
          <p:nvPr/>
        </p:nvSpPr>
        <p:spPr>
          <a:xfrm>
            <a:off x="2209800" y="914401"/>
            <a:ext cx="7315200" cy="257175"/>
          </a:xfrm>
          <a:prstGeom prst="rect">
            <a:avLst/>
          </a:prstGeom>
          <a:noFill/>
          <a:ln>
            <a:noFill/>
          </a:ln>
        </p:spPr>
        <p:txBody>
          <a:bodyPr wrap="square" lIns="91425" tIns="45700" rIns="91425" bIns="45700" anchor="t" anchorCtr="0">
            <a:noAutofit/>
          </a:bodyPr>
          <a:lstStyle/>
          <a:p>
            <a:pPr>
              <a:lnSpc>
                <a:spcPct val="90000"/>
              </a:lnSpc>
              <a:buClr>
                <a:srgbClr val="000000"/>
              </a:buClr>
            </a:pPr>
            <a:endParaRPr sz="2200">
              <a:solidFill>
                <a:schemeClr val="dk1"/>
              </a:solidFill>
              <a:latin typeface="Arial"/>
              <a:ea typeface="Arial"/>
              <a:cs typeface="Arial"/>
              <a:sym typeface="Arial"/>
            </a:endParaRPr>
          </a:p>
        </p:txBody>
      </p:sp>
      <p:sp>
        <p:nvSpPr>
          <p:cNvPr id="558" name="Shape 558"/>
          <p:cNvSpPr/>
          <p:nvPr/>
        </p:nvSpPr>
        <p:spPr>
          <a:xfrm>
            <a:off x="225924" y="1579563"/>
            <a:ext cx="11557590" cy="5278437"/>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400" b="1" dirty="0">
                <a:solidFill>
                  <a:schemeClr val="dk1"/>
                </a:solidFill>
                <a:latin typeface="Arial"/>
                <a:ea typeface="Arial"/>
                <a:cs typeface="Arial"/>
                <a:sym typeface="Arial"/>
              </a:rPr>
              <a:t>Global Audit Configuration</a:t>
            </a:r>
          </a:p>
          <a:p>
            <a:pPr>
              <a:lnSpc>
                <a:spcPct val="90000"/>
              </a:lnSpc>
              <a:buClr>
                <a:schemeClr val="dk1"/>
              </a:buClr>
              <a:buSzPct val="25000"/>
            </a:pPr>
            <a:r>
              <a:rPr lang="en-US" sz="1400" dirty="0">
                <a:solidFill>
                  <a:schemeClr val="dk1"/>
                </a:solidFill>
                <a:latin typeface="Arial"/>
                <a:ea typeface="Arial"/>
                <a:cs typeface="Arial"/>
                <a:sym typeface="Arial"/>
              </a:rPr>
              <a:t>To maintain the global audit configuration, users need the INIFILE ADMIN System Privilege. Then, they can use the following statements to alter the configuration of the auditing system.</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dirty="0">
                <a:solidFill>
                  <a:schemeClr val="dk1"/>
                </a:solidFill>
                <a:latin typeface="Arial"/>
                <a:ea typeface="Arial"/>
                <a:cs typeface="Arial"/>
                <a:sym typeface="Arial"/>
              </a:rPr>
              <a:t>Activate or Deactivate Global Auditing</a:t>
            </a:r>
          </a:p>
          <a:p>
            <a:pPr>
              <a:lnSpc>
                <a:spcPct val="90000"/>
              </a:lnSpc>
              <a:buClr>
                <a:schemeClr val="dk1"/>
              </a:buClr>
              <a:buSzPct val="25000"/>
            </a:pPr>
            <a:r>
              <a:rPr lang="en-US" sz="1400" dirty="0">
                <a:solidFill>
                  <a:schemeClr val="dk1"/>
                </a:solidFill>
                <a:latin typeface="Arial"/>
                <a:ea typeface="Arial"/>
                <a:cs typeface="Arial"/>
                <a:sym typeface="Arial"/>
              </a:rPr>
              <a:t>Activate global auditing:</a:t>
            </a:r>
          </a:p>
          <a:p>
            <a:pPr>
              <a:lnSpc>
                <a:spcPct val="90000"/>
              </a:lnSpc>
              <a:buClr>
                <a:schemeClr val="dk1"/>
              </a:buClr>
              <a:buSzPct val="25000"/>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('global.</a:t>
            </a:r>
            <a:r>
              <a:rPr lang="en-US" sz="1400" dirty="0" err="1">
                <a:solidFill>
                  <a:schemeClr val="dk1"/>
                </a:solidFill>
                <a:latin typeface="Arial"/>
                <a:ea typeface="Arial"/>
                <a:cs typeface="Arial"/>
                <a:sym typeface="Arial"/>
              </a:rPr>
              <a:t>ini</a:t>
            </a:r>
            <a:r>
              <a:rPr lang="en-US" sz="1400" dirty="0">
                <a:solidFill>
                  <a:schemeClr val="dk1"/>
                </a:solidFill>
                <a:latin typeface="Arial"/>
                <a:ea typeface="Arial"/>
                <a:cs typeface="Arial"/>
                <a:sym typeface="Arial"/>
              </a:rPr>
              <a:t>','SYSTEM') set ('auditing configuration','</a:t>
            </a:r>
            <a:r>
              <a:rPr lang="en-US" sz="1400" dirty="0" err="1">
                <a:solidFill>
                  <a:schemeClr val="dk1"/>
                </a:solidFill>
                <a:latin typeface="Arial"/>
                <a:ea typeface="Arial"/>
                <a:cs typeface="Arial"/>
                <a:sym typeface="Arial"/>
              </a:rPr>
              <a:t>global_auditing_state</a:t>
            </a:r>
            <a:r>
              <a:rPr lang="en-US" sz="1400" dirty="0">
                <a:solidFill>
                  <a:schemeClr val="dk1"/>
                </a:solidFill>
                <a:latin typeface="Arial"/>
                <a:ea typeface="Arial"/>
                <a:cs typeface="Arial"/>
                <a:sym typeface="Arial"/>
              </a:rPr>
              <a:t>' ) = 'true' with reconfigure;</a:t>
            </a:r>
          </a:p>
          <a:p>
            <a:pPr>
              <a:lnSpc>
                <a:spcPct val="90000"/>
              </a:lnSpc>
              <a:buClr>
                <a:schemeClr val="dk1"/>
              </a:buClr>
              <a:buSzPct val="25000"/>
            </a:pPr>
            <a:r>
              <a:rPr lang="en-US" sz="1400" dirty="0">
                <a:solidFill>
                  <a:schemeClr val="dk1"/>
                </a:solidFill>
                <a:latin typeface="Arial"/>
                <a:ea typeface="Arial"/>
                <a:cs typeface="Arial"/>
                <a:sym typeface="Arial"/>
              </a:rPr>
              <a:t>Deactivate global auditing:</a:t>
            </a:r>
          </a:p>
          <a:p>
            <a:pPr>
              <a:lnSpc>
                <a:spcPct val="90000"/>
              </a:lnSpc>
              <a:buClr>
                <a:schemeClr val="dk1"/>
              </a:buClr>
              <a:buSzPct val="25000"/>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('global.</a:t>
            </a:r>
            <a:r>
              <a:rPr lang="en-US" sz="1400" dirty="0" err="1">
                <a:solidFill>
                  <a:schemeClr val="dk1"/>
                </a:solidFill>
                <a:latin typeface="Arial"/>
                <a:ea typeface="Arial"/>
                <a:cs typeface="Arial"/>
                <a:sym typeface="Arial"/>
              </a:rPr>
              <a:t>ini</a:t>
            </a:r>
            <a:r>
              <a:rPr lang="en-US" sz="1400" dirty="0">
                <a:solidFill>
                  <a:schemeClr val="dk1"/>
                </a:solidFill>
                <a:latin typeface="Arial"/>
                <a:ea typeface="Arial"/>
                <a:cs typeface="Arial"/>
                <a:sym typeface="Arial"/>
              </a:rPr>
              <a:t>','SYSTEM') set ('auditing configuration','</a:t>
            </a:r>
            <a:r>
              <a:rPr lang="en-US" sz="1400" dirty="0" err="1">
                <a:solidFill>
                  <a:schemeClr val="dk1"/>
                </a:solidFill>
                <a:latin typeface="Arial"/>
                <a:ea typeface="Arial"/>
                <a:cs typeface="Arial"/>
                <a:sym typeface="Arial"/>
              </a:rPr>
              <a:t>global_auditing_state</a:t>
            </a:r>
            <a:r>
              <a:rPr lang="en-US" sz="1400" dirty="0">
                <a:solidFill>
                  <a:schemeClr val="dk1"/>
                </a:solidFill>
                <a:latin typeface="Arial"/>
                <a:ea typeface="Arial"/>
                <a:cs typeface="Arial"/>
                <a:sym typeface="Arial"/>
              </a:rPr>
              <a:t>' ) = 'false' with reconfigure;</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dirty="0">
                <a:solidFill>
                  <a:schemeClr val="dk1"/>
                </a:solidFill>
                <a:latin typeface="Arial"/>
                <a:ea typeface="Arial"/>
                <a:cs typeface="Arial"/>
                <a:sym typeface="Arial"/>
              </a:rPr>
              <a:t>Set Audit Trail Type</a:t>
            </a:r>
          </a:p>
          <a:p>
            <a:pPr>
              <a:lnSpc>
                <a:spcPct val="90000"/>
              </a:lnSpc>
              <a:buClr>
                <a:schemeClr val="dk1"/>
              </a:buClr>
              <a:buSzPct val="25000"/>
            </a:pPr>
            <a:r>
              <a:rPr lang="en-US" sz="1400" dirty="0">
                <a:solidFill>
                  <a:schemeClr val="dk1"/>
                </a:solidFill>
                <a:latin typeface="Arial"/>
                <a:ea typeface="Arial"/>
                <a:cs typeface="Arial"/>
                <a:sym typeface="Arial"/>
              </a:rPr>
              <a:t>Set the audit trail type CSVTEXTFILE:</a:t>
            </a:r>
          </a:p>
          <a:p>
            <a:pPr>
              <a:lnSpc>
                <a:spcPct val="90000"/>
              </a:lnSpc>
              <a:buClr>
                <a:schemeClr val="dk1"/>
              </a:buClr>
              <a:buSzPct val="25000"/>
            </a:pPr>
            <a:r>
              <a:rPr lang="en-US" sz="1400" dirty="0">
                <a:solidFill>
                  <a:schemeClr val="dk1"/>
                </a:solidFill>
                <a:latin typeface="Arial"/>
                <a:ea typeface="Arial"/>
                <a:cs typeface="Arial"/>
                <a:sym typeface="Arial"/>
              </a:rPr>
              <a:t>This is for testing purposes only; do not use in productive environments.</a:t>
            </a:r>
          </a:p>
          <a:p>
            <a:pPr>
              <a:lnSpc>
                <a:spcPct val="90000"/>
              </a:lnSpc>
              <a:buClr>
                <a:schemeClr val="dk1"/>
              </a:buClr>
              <a:buSzPct val="25000"/>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('global.</a:t>
            </a:r>
            <a:r>
              <a:rPr lang="en-US" sz="1400" dirty="0" err="1">
                <a:solidFill>
                  <a:schemeClr val="dk1"/>
                </a:solidFill>
                <a:latin typeface="Arial"/>
                <a:ea typeface="Arial"/>
                <a:cs typeface="Arial"/>
                <a:sym typeface="Arial"/>
              </a:rPr>
              <a:t>ini</a:t>
            </a:r>
            <a:r>
              <a:rPr lang="en-US" sz="1400" dirty="0">
                <a:solidFill>
                  <a:schemeClr val="dk1"/>
                </a:solidFill>
                <a:latin typeface="Arial"/>
                <a:ea typeface="Arial"/>
                <a:cs typeface="Arial"/>
                <a:sym typeface="Arial"/>
              </a:rPr>
              <a:t>','SYSTEM') set ('auditing configuration','</a:t>
            </a:r>
            <a:r>
              <a:rPr lang="en-US" sz="1400" dirty="0" err="1">
                <a:solidFill>
                  <a:schemeClr val="dk1"/>
                </a:solidFill>
                <a:latin typeface="Arial"/>
                <a:ea typeface="Arial"/>
                <a:cs typeface="Arial"/>
                <a:sym typeface="Arial"/>
              </a:rPr>
              <a:t>default_audit_trail_type</a:t>
            </a:r>
            <a:r>
              <a:rPr lang="en-US" sz="1400" dirty="0">
                <a:solidFill>
                  <a:schemeClr val="dk1"/>
                </a:solidFill>
                <a:latin typeface="Arial"/>
                <a:ea typeface="Arial"/>
                <a:cs typeface="Arial"/>
                <a:sym typeface="Arial"/>
              </a:rPr>
              <a:t>' ) = 'CSVTEXTFILE' with reconfigure;</a:t>
            </a:r>
          </a:p>
          <a:p>
            <a:pPr>
              <a:lnSpc>
                <a:spcPct val="90000"/>
              </a:lnSpc>
              <a:buClr>
                <a:schemeClr val="dk1"/>
              </a:buClr>
              <a:buSzPct val="25000"/>
            </a:pPr>
            <a:r>
              <a:rPr lang="en-US" sz="1400" dirty="0">
                <a:solidFill>
                  <a:schemeClr val="dk1"/>
                </a:solidFill>
                <a:latin typeface="Arial"/>
                <a:ea typeface="Arial"/>
                <a:cs typeface="Arial"/>
                <a:sym typeface="Arial"/>
              </a:rPr>
              <a:t>Set the audit trail type SYSLOGPROTOCOL:</a:t>
            </a:r>
          </a:p>
          <a:p>
            <a:pPr>
              <a:lnSpc>
                <a:spcPct val="90000"/>
              </a:lnSpc>
              <a:buClr>
                <a:schemeClr val="dk1"/>
              </a:buClr>
              <a:buSzPct val="25000"/>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('global.</a:t>
            </a:r>
            <a:r>
              <a:rPr lang="en-US" sz="1400" dirty="0" err="1">
                <a:solidFill>
                  <a:schemeClr val="dk1"/>
                </a:solidFill>
                <a:latin typeface="Arial"/>
                <a:ea typeface="Arial"/>
                <a:cs typeface="Arial"/>
                <a:sym typeface="Arial"/>
              </a:rPr>
              <a:t>ini</a:t>
            </a:r>
            <a:r>
              <a:rPr lang="en-US" sz="1400" dirty="0">
                <a:solidFill>
                  <a:schemeClr val="dk1"/>
                </a:solidFill>
                <a:latin typeface="Arial"/>
                <a:ea typeface="Arial"/>
                <a:cs typeface="Arial"/>
                <a:sym typeface="Arial"/>
              </a:rPr>
              <a:t>','SYSTEM') set ('auditing configuration','</a:t>
            </a:r>
            <a:r>
              <a:rPr lang="en-US" sz="1400" dirty="0" err="1">
                <a:solidFill>
                  <a:schemeClr val="dk1"/>
                </a:solidFill>
                <a:latin typeface="Arial"/>
                <a:ea typeface="Arial"/>
                <a:cs typeface="Arial"/>
                <a:sym typeface="Arial"/>
              </a:rPr>
              <a:t>default_audit_trail_type</a:t>
            </a:r>
            <a:r>
              <a:rPr lang="en-US" sz="1400" dirty="0">
                <a:solidFill>
                  <a:schemeClr val="dk1"/>
                </a:solidFill>
                <a:latin typeface="Arial"/>
                <a:ea typeface="Arial"/>
                <a:cs typeface="Arial"/>
                <a:sym typeface="Arial"/>
              </a:rPr>
              <a:t>' ) = ‘SLOGPROTOCOL‘ with reconfigure;</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dirty="0">
                <a:solidFill>
                  <a:schemeClr val="dk1"/>
                </a:solidFill>
                <a:latin typeface="Arial"/>
                <a:ea typeface="Arial"/>
                <a:cs typeface="Arial"/>
                <a:sym typeface="Arial"/>
              </a:rPr>
              <a:t>Set Audit Target Path</a:t>
            </a:r>
          </a:p>
          <a:p>
            <a:pPr>
              <a:lnSpc>
                <a:spcPct val="90000"/>
              </a:lnSpc>
              <a:buClr>
                <a:schemeClr val="dk1"/>
              </a:buClr>
              <a:buSzPct val="25000"/>
            </a:pPr>
            <a:r>
              <a:rPr lang="en-US" sz="1400" dirty="0">
                <a:solidFill>
                  <a:schemeClr val="dk1"/>
                </a:solidFill>
                <a:latin typeface="Arial"/>
                <a:ea typeface="Arial"/>
                <a:cs typeface="Arial"/>
                <a:sym typeface="Arial"/>
              </a:rPr>
              <a:t>Setting the audit target path only works when the audit trail type is CSVTEXTFILE:</a:t>
            </a:r>
          </a:p>
          <a:p>
            <a:pPr>
              <a:lnSpc>
                <a:spcPct val="90000"/>
              </a:lnSpc>
              <a:buClr>
                <a:schemeClr val="dk1"/>
              </a:buClr>
              <a:buSzPct val="25000"/>
            </a:pPr>
            <a:r>
              <a:rPr lang="en-US" sz="1400" dirty="0">
                <a:solidFill>
                  <a:schemeClr val="dk1"/>
                </a:solidFill>
                <a:latin typeface="Arial"/>
                <a:ea typeface="Arial"/>
                <a:cs typeface="Arial"/>
                <a:sym typeface="Arial"/>
              </a:rPr>
              <a:t>This is for testing purposes only; do not use in productive environments.</a:t>
            </a:r>
          </a:p>
          <a:p>
            <a:pPr>
              <a:lnSpc>
                <a:spcPct val="90000"/>
              </a:lnSpc>
              <a:buClr>
                <a:schemeClr val="dk1"/>
              </a:buClr>
              <a:buSzPct val="25000"/>
            </a:pPr>
            <a:r>
              <a:rPr lang="en-US" sz="1400" dirty="0">
                <a:solidFill>
                  <a:schemeClr val="dk1"/>
                </a:solidFill>
                <a:latin typeface="Arial"/>
                <a:ea typeface="Arial"/>
                <a:cs typeface="Arial"/>
                <a:sym typeface="Arial"/>
              </a:rPr>
              <a:t>alter system </a:t>
            </a:r>
            <a:r>
              <a:rPr lang="en-US" sz="1400" dirty="0" err="1">
                <a:solidFill>
                  <a:schemeClr val="dk1"/>
                </a:solidFill>
                <a:latin typeface="Arial"/>
                <a:ea typeface="Arial"/>
                <a:cs typeface="Arial"/>
                <a:sym typeface="Arial"/>
              </a:rPr>
              <a:t>inifile</a:t>
            </a:r>
            <a:r>
              <a:rPr lang="en-US" sz="1400" dirty="0">
                <a:solidFill>
                  <a:schemeClr val="dk1"/>
                </a:solidFill>
                <a:latin typeface="Arial"/>
                <a:ea typeface="Arial"/>
                <a:cs typeface="Arial"/>
                <a:sym typeface="Arial"/>
              </a:rPr>
              <a:t> ('global.</a:t>
            </a:r>
            <a:r>
              <a:rPr lang="en-US" sz="1400" dirty="0" err="1">
                <a:solidFill>
                  <a:schemeClr val="dk1"/>
                </a:solidFill>
                <a:latin typeface="Arial"/>
                <a:ea typeface="Arial"/>
                <a:cs typeface="Arial"/>
                <a:sym typeface="Arial"/>
              </a:rPr>
              <a:t>ini</a:t>
            </a:r>
            <a:r>
              <a:rPr lang="en-US" sz="1400" dirty="0">
                <a:solidFill>
                  <a:schemeClr val="dk1"/>
                </a:solidFill>
                <a:latin typeface="Arial"/>
                <a:ea typeface="Arial"/>
                <a:cs typeface="Arial"/>
                <a:sym typeface="Arial"/>
              </a:rPr>
              <a:t>','SYSTEM') set ('auditing configuration','</a:t>
            </a:r>
            <a:r>
              <a:rPr lang="en-US" sz="1400" dirty="0" err="1">
                <a:solidFill>
                  <a:schemeClr val="dk1"/>
                </a:solidFill>
                <a:latin typeface="Arial"/>
                <a:ea typeface="Arial"/>
                <a:cs typeface="Arial"/>
                <a:sym typeface="Arial"/>
              </a:rPr>
              <a:t>default_audit_trail_path</a:t>
            </a:r>
            <a:r>
              <a:rPr lang="en-US" sz="1400" dirty="0">
                <a:solidFill>
                  <a:schemeClr val="dk1"/>
                </a:solidFill>
                <a:latin typeface="Arial"/>
                <a:ea typeface="Arial"/>
                <a:cs typeface="Arial"/>
                <a:sym typeface="Arial"/>
              </a:rPr>
              <a:t>' ) = '&lt;path&gt;‘  with reconfigure;</a:t>
            </a:r>
          </a:p>
          <a:p>
            <a:pPr>
              <a:lnSpc>
                <a:spcPct val="90000"/>
              </a:lnSpc>
              <a:buClr>
                <a:srgbClr val="000000"/>
              </a:buClr>
            </a:pPr>
            <a:endParaRPr sz="1400" dirty="0">
              <a:solidFill>
                <a:schemeClr val="dk1"/>
              </a:solidFill>
              <a:latin typeface="Arial"/>
              <a:ea typeface="Arial"/>
              <a:cs typeface="Arial"/>
              <a:sym typeface="Arial"/>
            </a:endParaRPr>
          </a:p>
        </p:txBody>
      </p:sp>
      <p:sp>
        <p:nvSpPr>
          <p:cNvPr id="559" name="Shape 559"/>
          <p:cNvSpPr/>
          <p:nvPr/>
        </p:nvSpPr>
        <p:spPr>
          <a:xfrm>
            <a:off x="1797050" y="684212"/>
            <a:ext cx="8617732"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Tree>
    <p:extLst>
      <p:ext uri="{BB962C8B-B14F-4D97-AF65-F5344CB8AC3E}">
        <p14:creationId xmlns:p14="http://schemas.microsoft.com/office/powerpoint/2010/main" val="34861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9280-20B8-4DBB-A082-B130628625E7}"/>
              </a:ext>
            </a:extLst>
          </p:cNvPr>
          <p:cNvSpPr>
            <a:spLocks noGrp="1"/>
          </p:cNvSpPr>
          <p:nvPr>
            <p:ph type="title"/>
          </p:nvPr>
        </p:nvSpPr>
        <p:spPr/>
        <p:txBody>
          <a:bodyPr/>
          <a:lstStyle/>
          <a:p>
            <a:r>
              <a:rPr lang="en-US" dirty="0"/>
              <a:t>Users</a:t>
            </a:r>
          </a:p>
        </p:txBody>
      </p:sp>
      <p:sp>
        <p:nvSpPr>
          <p:cNvPr id="3" name="Content Placeholder 2">
            <a:extLst>
              <a:ext uri="{FF2B5EF4-FFF2-40B4-BE49-F238E27FC236}">
                <a16:creationId xmlns:a16="http://schemas.microsoft.com/office/drawing/2014/main" id="{8BCE75D1-4942-4397-BD24-BE4D48005D05}"/>
              </a:ext>
            </a:extLst>
          </p:cNvPr>
          <p:cNvSpPr>
            <a:spLocks noGrp="1"/>
          </p:cNvSpPr>
          <p:nvPr>
            <p:ph idx="1"/>
          </p:nvPr>
        </p:nvSpPr>
        <p:spPr>
          <a:xfrm>
            <a:off x="201600" y="1294911"/>
            <a:ext cx="11664000" cy="4744381"/>
          </a:xfrm>
        </p:spPr>
        <p:txBody>
          <a:bodyPr/>
          <a:lstStyle/>
          <a:p>
            <a:pPr marL="0" indent="0">
              <a:buNone/>
            </a:pPr>
            <a:r>
              <a:rPr lang="en-IN" sz="1400" dirty="0"/>
              <a:t>Database users are created as either standard user or as restricted user.</a:t>
            </a:r>
          </a:p>
          <a:p>
            <a:pPr marL="0" indent="0">
              <a:buNone/>
            </a:pPr>
            <a:endParaRPr lang="en-IN" sz="1400" dirty="0"/>
          </a:p>
          <a:p>
            <a:pPr marL="0" indent="0">
              <a:buNone/>
            </a:pPr>
            <a:r>
              <a:rPr lang="en-IN" sz="1400" b="1" dirty="0"/>
              <a:t>Standard users </a:t>
            </a:r>
            <a:r>
              <a:rPr lang="en-IN" sz="1400" dirty="0"/>
              <a:t>can create objects in their own schema and read data in system views. Read access to system views is granted by the PUBLIC role. which is granted to every standard </a:t>
            </a:r>
            <a:r>
              <a:rPr lang="en-US" sz="1400" dirty="0"/>
              <a:t>user.</a:t>
            </a:r>
          </a:p>
          <a:p>
            <a:pPr marL="0" indent="0">
              <a:buNone/>
            </a:pPr>
            <a:r>
              <a:rPr lang="en-IN" sz="1400" b="1" dirty="0"/>
              <a:t>Restricted users</a:t>
            </a:r>
            <a:r>
              <a:rPr lang="en-IN" sz="1400" dirty="0"/>
              <a:t>. initially, have no privileges. Restricted users are intended for provisioning users who access SAP HANA through client applications and who are not intended to have full SQL access via an SQL console. If the privileges required to use the application are encapsulated within an application-specific role. then it is necessary to grant the user only</a:t>
            </a:r>
          </a:p>
          <a:p>
            <a:pPr marL="0" indent="0">
              <a:buNone/>
            </a:pPr>
            <a:r>
              <a:rPr lang="en-IN" sz="1400" dirty="0"/>
              <a:t>this role. In this way. it can be ensured that users have only those privileges that are essential </a:t>
            </a:r>
            <a:r>
              <a:rPr lang="en-US" sz="1400" dirty="0"/>
              <a:t>to their work.</a:t>
            </a:r>
          </a:p>
          <a:p>
            <a:pPr marL="0" indent="0">
              <a:buNone/>
            </a:pPr>
            <a:endParaRPr lang="en-IN" sz="1400" dirty="0"/>
          </a:p>
          <a:p>
            <a:pPr marL="0" indent="0">
              <a:buNone/>
            </a:pPr>
            <a:r>
              <a:rPr lang="en-IN" sz="1400" dirty="0"/>
              <a:t>Compared to standard database users. restricted users are initially limited in the following </a:t>
            </a:r>
            <a:r>
              <a:rPr lang="en-US" sz="1400" dirty="0"/>
              <a:t>ways:</a:t>
            </a:r>
          </a:p>
          <a:p>
            <a:pPr marL="0" indent="0">
              <a:buNone/>
            </a:pPr>
            <a:r>
              <a:rPr lang="en-IN" sz="1400" dirty="0"/>
              <a:t>• They cannot create objects in the database as they are not authorized to create objects in </a:t>
            </a:r>
            <a:r>
              <a:rPr lang="en-US" sz="1400" dirty="0"/>
              <a:t>their own database schema.</a:t>
            </a:r>
          </a:p>
          <a:p>
            <a:pPr marL="0" indent="0">
              <a:buNone/>
            </a:pPr>
            <a:r>
              <a:rPr lang="en-IN" sz="1400" dirty="0"/>
              <a:t>• They cannot view any data in the database as they are not granted (and cannot be granted) the standard PUBLIC role.</a:t>
            </a:r>
          </a:p>
          <a:p>
            <a:pPr marL="0" indent="0">
              <a:buNone/>
            </a:pPr>
            <a:r>
              <a:rPr lang="en-IN" sz="1400" dirty="0"/>
              <a:t>• They are only able to connect to the database using HTIP.</a:t>
            </a:r>
          </a:p>
          <a:p>
            <a:pPr marL="0" indent="0">
              <a:buNone/>
            </a:pPr>
            <a:r>
              <a:rPr lang="en-IN" sz="1400" dirty="0"/>
              <a:t>JDBC/ODBC access is as follows:</a:t>
            </a:r>
          </a:p>
          <a:p>
            <a:pPr marL="0" indent="0">
              <a:buNone/>
            </a:pPr>
            <a:r>
              <a:rPr lang="en-US" sz="1400" dirty="0"/>
              <a:t>• Enabled for normal users</a:t>
            </a:r>
          </a:p>
          <a:p>
            <a:pPr marL="0" indent="0">
              <a:buNone/>
            </a:pPr>
            <a:r>
              <a:rPr lang="en-US" sz="1400" dirty="0"/>
              <a:t>• Disabled for restricted users</a:t>
            </a:r>
          </a:p>
          <a:p>
            <a:pPr marL="0" indent="0">
              <a:buNone/>
            </a:pPr>
            <a:endParaRPr lang="en-IN" sz="1400" dirty="0"/>
          </a:p>
          <a:p>
            <a:pPr marL="0" indent="0">
              <a:buNone/>
            </a:pPr>
            <a:r>
              <a:rPr lang="en-IN" sz="1400" dirty="0"/>
              <a:t>To disable or enable JDBC/ODBC access, use either SAP HANA Studio (user editor). or SQL </a:t>
            </a:r>
            <a:r>
              <a:rPr lang="en-US" sz="1400" dirty="0"/>
              <a:t>commands.</a:t>
            </a:r>
          </a:p>
        </p:txBody>
      </p:sp>
    </p:spTree>
    <p:extLst>
      <p:ext uri="{BB962C8B-B14F-4D97-AF65-F5344CB8AC3E}">
        <p14:creationId xmlns:p14="http://schemas.microsoft.com/office/powerpoint/2010/main" val="2649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70</a:t>
            </a:fld>
            <a:endParaRPr lang="en-US"/>
          </a:p>
        </p:txBody>
      </p:sp>
      <p:sp>
        <p:nvSpPr>
          <p:cNvPr id="566" name="Shape 566"/>
          <p:cNvSpPr txBox="1">
            <a:spLocks noGrp="1"/>
          </p:cNvSpPr>
          <p:nvPr>
            <p:ph type="body" idx="1"/>
          </p:nvPr>
        </p:nvSpPr>
        <p:spPr>
          <a:xfrm>
            <a:off x="2438401" y="1143001"/>
            <a:ext cx="6934199" cy="5029199"/>
          </a:xfrm>
          <a:prstGeom prst="rect">
            <a:avLst/>
          </a:prstGeom>
          <a:noFill/>
          <a:ln>
            <a:noFill/>
          </a:ln>
        </p:spPr>
        <p:txBody>
          <a:bodyPr vert="horz" wrap="square" lIns="91425" tIns="45700" rIns="91425" bIns="45700" rtlCol="0" anchor="t" anchorCtr="0">
            <a:noAutofit/>
          </a:bodyPr>
          <a:lstStyle/>
          <a:p>
            <a:pPr marL="304800" indent="-304800">
              <a:lnSpc>
                <a:spcPct val="115000"/>
              </a:lnSpc>
              <a:spcBef>
                <a:spcPts val="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a:p>
            <a:pPr marL="304800" indent="-304800">
              <a:lnSpc>
                <a:spcPct val="115000"/>
              </a:lnSpc>
              <a:spcBef>
                <a:spcPts val="800"/>
              </a:spcBef>
              <a:buClr>
                <a:schemeClr val="dk1"/>
              </a:buClr>
              <a:buSzPct val="25000"/>
              <a:buNone/>
            </a:pPr>
            <a:endParaRPr sz="1600">
              <a:solidFill>
                <a:schemeClr val="dk1"/>
              </a:solidFill>
              <a:latin typeface="Arial"/>
              <a:ea typeface="Arial"/>
              <a:cs typeface="Arial"/>
              <a:sym typeface="Arial"/>
            </a:endParaRPr>
          </a:p>
        </p:txBody>
      </p:sp>
      <p:sp>
        <p:nvSpPr>
          <p:cNvPr id="567" name="Shape 567"/>
          <p:cNvSpPr/>
          <p:nvPr/>
        </p:nvSpPr>
        <p:spPr>
          <a:xfrm>
            <a:off x="2209800" y="914401"/>
            <a:ext cx="7315200" cy="257175"/>
          </a:xfrm>
          <a:prstGeom prst="rect">
            <a:avLst/>
          </a:prstGeom>
          <a:noFill/>
          <a:ln>
            <a:noFill/>
          </a:ln>
        </p:spPr>
        <p:txBody>
          <a:bodyPr wrap="square" lIns="91425" tIns="45700" rIns="91425" bIns="45700" anchor="t" anchorCtr="0">
            <a:noAutofit/>
          </a:bodyPr>
          <a:lstStyle/>
          <a:p>
            <a:pPr>
              <a:lnSpc>
                <a:spcPct val="90000"/>
              </a:lnSpc>
              <a:buClr>
                <a:srgbClr val="000000"/>
              </a:buClr>
            </a:pPr>
            <a:endParaRPr sz="2200">
              <a:solidFill>
                <a:schemeClr val="dk1"/>
              </a:solidFill>
              <a:latin typeface="Arial"/>
              <a:ea typeface="Arial"/>
              <a:cs typeface="Arial"/>
              <a:sym typeface="Arial"/>
            </a:endParaRPr>
          </a:p>
        </p:txBody>
      </p:sp>
      <p:sp>
        <p:nvSpPr>
          <p:cNvPr id="568" name="Shape 568"/>
          <p:cNvSpPr/>
          <p:nvPr/>
        </p:nvSpPr>
        <p:spPr>
          <a:xfrm>
            <a:off x="287079" y="1235076"/>
            <a:ext cx="11557591" cy="4894261"/>
          </a:xfrm>
          <a:prstGeom prst="rect">
            <a:avLst/>
          </a:prstGeom>
          <a:noFill/>
          <a:ln>
            <a:noFill/>
          </a:ln>
        </p:spPr>
        <p:txBody>
          <a:bodyPr wrap="square" lIns="91425" tIns="45700" rIns="91425" bIns="45700" anchor="t" anchorCtr="0">
            <a:noAutofit/>
          </a:bodyPr>
          <a:lstStyle/>
          <a:p>
            <a:pPr>
              <a:lnSpc>
                <a:spcPct val="90000"/>
              </a:lnSpc>
              <a:buClr>
                <a:schemeClr val="dk1"/>
              </a:buClr>
              <a:buSzPct val="25000"/>
            </a:pPr>
            <a:r>
              <a:rPr lang="en-US" sz="1400" b="1" dirty="0">
                <a:solidFill>
                  <a:schemeClr val="dk1"/>
                </a:solidFill>
                <a:latin typeface="Arial"/>
                <a:ea typeface="Arial"/>
                <a:cs typeface="Arial"/>
                <a:sym typeface="Arial"/>
              </a:rPr>
              <a:t>Manage Audit Policies</a:t>
            </a:r>
          </a:p>
          <a:p>
            <a:pPr>
              <a:lnSpc>
                <a:spcPct val="90000"/>
              </a:lnSpc>
              <a:buClr>
                <a:schemeClr val="dk1"/>
              </a:buClr>
              <a:buSzPct val="25000"/>
            </a:pPr>
            <a:r>
              <a:rPr lang="en-US" sz="1400" dirty="0">
                <a:solidFill>
                  <a:schemeClr val="dk1"/>
                </a:solidFill>
                <a:latin typeface="Arial"/>
                <a:ea typeface="Arial"/>
                <a:cs typeface="Arial"/>
                <a:sym typeface="Arial"/>
              </a:rPr>
              <a:t>To manage audit policies, the AUDIT ADMIN System Privilege is required.</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i="1" dirty="0">
                <a:solidFill>
                  <a:schemeClr val="dk1"/>
                </a:solidFill>
                <a:latin typeface="Arial"/>
                <a:ea typeface="Arial"/>
                <a:cs typeface="Arial"/>
                <a:sym typeface="Arial"/>
              </a:rPr>
              <a:t>Create Audit Policy :</a:t>
            </a:r>
          </a:p>
          <a:p>
            <a:pPr>
              <a:lnSpc>
                <a:spcPct val="90000"/>
              </a:lnSpc>
              <a:buClr>
                <a:schemeClr val="dk1"/>
              </a:buClr>
              <a:buSzPct val="25000"/>
            </a:pPr>
            <a:r>
              <a:rPr lang="en-US" sz="1400" dirty="0">
                <a:solidFill>
                  <a:schemeClr val="dk1"/>
                </a:solidFill>
                <a:latin typeface="Arial"/>
                <a:ea typeface="Arial"/>
                <a:cs typeface="Arial"/>
                <a:sym typeface="Arial"/>
              </a:rPr>
              <a:t>CREATE AUDIT POLICY &lt;</a:t>
            </a:r>
            <a:r>
              <a:rPr lang="en-US" sz="1400" dirty="0" err="1">
                <a:solidFill>
                  <a:schemeClr val="dk1"/>
                </a:solidFill>
                <a:latin typeface="Arial"/>
                <a:ea typeface="Arial"/>
                <a:cs typeface="Arial"/>
                <a:sym typeface="Arial"/>
              </a:rPr>
              <a:t>policy_name</a:t>
            </a:r>
            <a:r>
              <a:rPr lang="en-US" sz="1400" dirty="0">
                <a:solidFill>
                  <a:schemeClr val="dk1"/>
                </a:solidFill>
                <a:latin typeface="Arial"/>
                <a:ea typeface="Arial"/>
                <a:cs typeface="Arial"/>
                <a:sym typeface="Arial"/>
              </a:rPr>
              <a:t>&gt; AUDITING &lt;ACTIONSTATUS&gt; &lt;ACTIONLIST&gt; LEVEL &lt;AUDITLEVEL&gt;;</a:t>
            </a:r>
          </a:p>
          <a:p>
            <a:pPr>
              <a:lnSpc>
                <a:spcPct val="90000"/>
              </a:lnSpc>
              <a:buClr>
                <a:schemeClr val="dk1"/>
              </a:buClr>
              <a:buSzPct val="25000"/>
            </a:pPr>
            <a:r>
              <a:rPr lang="en-US" sz="1400" dirty="0">
                <a:solidFill>
                  <a:schemeClr val="dk1"/>
                </a:solidFill>
                <a:latin typeface="Arial"/>
                <a:ea typeface="Arial"/>
                <a:cs typeface="Arial"/>
                <a:sym typeface="Arial"/>
              </a:rPr>
              <a:t>By default, all audit policies are created in inactive state.</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b="1" i="1" dirty="0">
                <a:solidFill>
                  <a:schemeClr val="dk1"/>
                </a:solidFill>
                <a:latin typeface="Arial"/>
                <a:ea typeface="Arial"/>
                <a:cs typeface="Arial"/>
                <a:sym typeface="Arial"/>
              </a:rPr>
              <a:t>Enable the audit policy:</a:t>
            </a:r>
          </a:p>
          <a:p>
            <a:pPr>
              <a:lnSpc>
                <a:spcPct val="90000"/>
              </a:lnSpc>
              <a:buClr>
                <a:schemeClr val="dk1"/>
              </a:buClr>
              <a:buSzPct val="25000"/>
            </a:pPr>
            <a:r>
              <a:rPr lang="en-US" sz="1400" dirty="0">
                <a:solidFill>
                  <a:schemeClr val="dk1"/>
                </a:solidFill>
                <a:latin typeface="Arial"/>
                <a:ea typeface="Arial"/>
                <a:cs typeface="Arial"/>
                <a:sym typeface="Arial"/>
              </a:rPr>
              <a:t>ALTER AUDIT POLICY &lt;</a:t>
            </a:r>
            <a:r>
              <a:rPr lang="en-US" sz="1400" dirty="0" err="1">
                <a:solidFill>
                  <a:schemeClr val="dk1"/>
                </a:solidFill>
                <a:latin typeface="Arial"/>
                <a:ea typeface="Arial"/>
                <a:cs typeface="Arial"/>
                <a:sym typeface="Arial"/>
              </a:rPr>
              <a:t>policy_name</a:t>
            </a:r>
            <a:r>
              <a:rPr lang="en-US" sz="1400" dirty="0">
                <a:solidFill>
                  <a:schemeClr val="dk1"/>
                </a:solidFill>
                <a:latin typeface="Arial"/>
                <a:ea typeface="Arial"/>
                <a:cs typeface="Arial"/>
                <a:sym typeface="Arial"/>
              </a:rPr>
              <a:t>&gt; ENABLE;</a:t>
            </a:r>
          </a:p>
          <a:p>
            <a:pPr>
              <a:lnSpc>
                <a:spcPct val="90000"/>
              </a:lnSpc>
              <a:buClr>
                <a:schemeClr val="dk1"/>
              </a:buClr>
              <a:buSzPct val="25000"/>
            </a:pPr>
            <a:r>
              <a:rPr lang="en-US" sz="1400" dirty="0">
                <a:solidFill>
                  <a:schemeClr val="dk1"/>
                </a:solidFill>
                <a:latin typeface="Arial"/>
                <a:ea typeface="Arial"/>
                <a:cs typeface="Arial"/>
                <a:sym typeface="Arial"/>
              </a:rPr>
              <a:t>Disable the audit policy:</a:t>
            </a:r>
          </a:p>
          <a:p>
            <a:pPr>
              <a:lnSpc>
                <a:spcPct val="90000"/>
              </a:lnSpc>
              <a:buClr>
                <a:schemeClr val="dk1"/>
              </a:buClr>
              <a:buSzPct val="25000"/>
            </a:pPr>
            <a:r>
              <a:rPr lang="en-US" sz="1400" dirty="0">
                <a:solidFill>
                  <a:schemeClr val="dk1"/>
                </a:solidFill>
                <a:latin typeface="Arial"/>
                <a:ea typeface="Arial"/>
                <a:cs typeface="Arial"/>
                <a:sym typeface="Arial"/>
              </a:rPr>
              <a:t>ALTER AUDIT POLICY &lt;</a:t>
            </a:r>
            <a:r>
              <a:rPr lang="en-US" sz="1400" dirty="0" err="1">
                <a:solidFill>
                  <a:schemeClr val="dk1"/>
                </a:solidFill>
                <a:latin typeface="Arial"/>
                <a:ea typeface="Arial"/>
                <a:cs typeface="Arial"/>
                <a:sym typeface="Arial"/>
              </a:rPr>
              <a:t>policy_name</a:t>
            </a:r>
            <a:r>
              <a:rPr lang="en-US" sz="1400" dirty="0">
                <a:solidFill>
                  <a:schemeClr val="dk1"/>
                </a:solidFill>
                <a:latin typeface="Arial"/>
                <a:ea typeface="Arial"/>
                <a:cs typeface="Arial"/>
                <a:sym typeface="Arial"/>
              </a:rPr>
              <a:t>&gt; DISABLE;</a:t>
            </a:r>
          </a:p>
          <a:p>
            <a:pPr>
              <a:lnSpc>
                <a:spcPct val="90000"/>
              </a:lnSpc>
              <a:buClr>
                <a:schemeClr val="dk1"/>
              </a:buClr>
              <a:buSzPct val="25000"/>
            </a:pPr>
            <a:r>
              <a:rPr lang="en-US" sz="1400" b="1" i="1" dirty="0">
                <a:solidFill>
                  <a:schemeClr val="dk1"/>
                </a:solidFill>
                <a:latin typeface="Arial"/>
                <a:ea typeface="Arial"/>
                <a:cs typeface="Arial"/>
                <a:sym typeface="Arial"/>
              </a:rPr>
              <a:t>Drop Audit Policy :</a:t>
            </a:r>
          </a:p>
          <a:p>
            <a:pPr>
              <a:lnSpc>
                <a:spcPct val="90000"/>
              </a:lnSpc>
              <a:buClr>
                <a:schemeClr val="dk1"/>
              </a:buClr>
              <a:buSzPct val="25000"/>
            </a:pPr>
            <a:r>
              <a:rPr lang="en-US" sz="1400" dirty="0">
                <a:solidFill>
                  <a:schemeClr val="dk1"/>
                </a:solidFill>
                <a:latin typeface="Arial"/>
                <a:ea typeface="Arial"/>
                <a:cs typeface="Arial"/>
                <a:sym typeface="Arial"/>
              </a:rPr>
              <a:t>DROP AUDIT POLICY &lt;</a:t>
            </a:r>
            <a:r>
              <a:rPr lang="en-US" sz="1400" dirty="0" err="1">
                <a:solidFill>
                  <a:schemeClr val="dk1"/>
                </a:solidFill>
                <a:latin typeface="Arial"/>
                <a:ea typeface="Arial"/>
                <a:cs typeface="Arial"/>
                <a:sym typeface="Arial"/>
              </a:rPr>
              <a:t>policy_name</a:t>
            </a:r>
            <a:r>
              <a:rPr lang="en-US" sz="1400" dirty="0">
                <a:solidFill>
                  <a:schemeClr val="dk1"/>
                </a:solidFill>
                <a:latin typeface="Arial"/>
                <a:ea typeface="Arial"/>
                <a:cs typeface="Arial"/>
                <a:sym typeface="Arial"/>
              </a:rPr>
              <a:t>&gt;;</a:t>
            </a:r>
          </a:p>
          <a:p>
            <a:pPr>
              <a:lnSpc>
                <a:spcPct val="90000"/>
              </a:lnSpc>
              <a:buClr>
                <a:schemeClr val="dk1"/>
              </a:buClr>
              <a:buSzPct val="25000"/>
            </a:pPr>
            <a:r>
              <a:rPr lang="en-US" sz="1400" b="1" i="1" dirty="0">
                <a:solidFill>
                  <a:schemeClr val="dk1"/>
                </a:solidFill>
                <a:latin typeface="Arial"/>
                <a:ea typeface="Arial"/>
                <a:cs typeface="Arial"/>
                <a:sym typeface="Arial"/>
              </a:rPr>
              <a:t>Show Audit Policies :</a:t>
            </a:r>
          </a:p>
          <a:p>
            <a:pPr>
              <a:lnSpc>
                <a:spcPct val="90000"/>
              </a:lnSpc>
              <a:buClr>
                <a:schemeClr val="dk1"/>
              </a:buClr>
              <a:buSzPct val="25000"/>
            </a:pPr>
            <a:r>
              <a:rPr lang="en-US" sz="1400" dirty="0">
                <a:solidFill>
                  <a:schemeClr val="dk1"/>
                </a:solidFill>
                <a:latin typeface="Arial"/>
                <a:ea typeface="Arial"/>
                <a:cs typeface="Arial"/>
                <a:sym typeface="Arial"/>
              </a:rPr>
              <a:t>SELECT * FROM "PUBLIC"."AUDIT_POLICIES“</a:t>
            </a: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rgbClr val="000000"/>
              </a:buClr>
            </a:pPr>
            <a:endParaRPr sz="1400" dirty="0">
              <a:solidFill>
                <a:schemeClr val="dk1"/>
              </a:solidFill>
              <a:latin typeface="Arial"/>
              <a:ea typeface="Arial"/>
              <a:cs typeface="Arial"/>
              <a:sym typeface="Arial"/>
            </a:endParaRPr>
          </a:p>
          <a:p>
            <a:pPr>
              <a:lnSpc>
                <a:spcPct val="90000"/>
              </a:lnSpc>
              <a:buClr>
                <a:schemeClr val="dk1"/>
              </a:buClr>
              <a:buSzPct val="25000"/>
            </a:pPr>
            <a:r>
              <a:rPr lang="en-US" sz="1400" dirty="0">
                <a:solidFill>
                  <a:schemeClr val="dk1"/>
                </a:solidFill>
                <a:latin typeface="Arial"/>
                <a:ea typeface="Arial"/>
                <a:cs typeface="Arial"/>
                <a:sym typeface="Arial"/>
              </a:rPr>
              <a:t>Example: Audit logging for creating or dropping of roles and users, write audit messages with level "critical":</a:t>
            </a:r>
          </a:p>
          <a:p>
            <a:pPr>
              <a:lnSpc>
                <a:spcPct val="90000"/>
              </a:lnSpc>
              <a:buClr>
                <a:schemeClr val="dk1"/>
              </a:buClr>
              <a:buSzPct val="25000"/>
            </a:pPr>
            <a:r>
              <a:rPr lang="en-US" sz="1400" b="1" dirty="0">
                <a:solidFill>
                  <a:schemeClr val="dk1"/>
                </a:solidFill>
                <a:latin typeface="Arial"/>
                <a:ea typeface="Arial"/>
                <a:cs typeface="Arial"/>
                <a:sym typeface="Arial"/>
              </a:rPr>
              <a:t>1. Create audit policy:</a:t>
            </a:r>
          </a:p>
          <a:p>
            <a:pPr>
              <a:lnSpc>
                <a:spcPct val="90000"/>
              </a:lnSpc>
              <a:buClr>
                <a:schemeClr val="dk1"/>
              </a:buClr>
              <a:buSzPct val="25000"/>
            </a:pPr>
            <a:r>
              <a:rPr lang="en-US" sz="1400" dirty="0">
                <a:solidFill>
                  <a:schemeClr val="dk1"/>
                </a:solidFill>
                <a:latin typeface="Arial"/>
                <a:ea typeface="Arial"/>
                <a:cs typeface="Arial"/>
                <a:sym typeface="Arial"/>
              </a:rPr>
              <a:t>    CREATE AUDIT POLICY </a:t>
            </a:r>
            <a:r>
              <a:rPr lang="en-US" sz="1400" dirty="0" err="1">
                <a:solidFill>
                  <a:schemeClr val="dk1"/>
                </a:solidFill>
                <a:latin typeface="Arial"/>
                <a:ea typeface="Arial"/>
                <a:cs typeface="Arial"/>
                <a:sym typeface="Arial"/>
              </a:rPr>
              <a:t>policyAdministratePrincipals</a:t>
            </a:r>
            <a:r>
              <a:rPr lang="en-US" sz="1400" dirty="0">
                <a:solidFill>
                  <a:schemeClr val="dk1"/>
                </a:solidFill>
                <a:latin typeface="Arial"/>
                <a:ea typeface="Arial"/>
                <a:cs typeface="Arial"/>
                <a:sym typeface="Arial"/>
              </a:rPr>
              <a:t> AUDITING ALL CREATE ROLE, </a:t>
            </a:r>
          </a:p>
          <a:p>
            <a:pPr>
              <a:lnSpc>
                <a:spcPct val="90000"/>
              </a:lnSpc>
              <a:buClr>
                <a:schemeClr val="dk1"/>
              </a:buClr>
              <a:buSzPct val="25000"/>
            </a:pPr>
            <a:r>
              <a:rPr lang="en-US" sz="1400" dirty="0">
                <a:solidFill>
                  <a:schemeClr val="dk1"/>
                </a:solidFill>
                <a:latin typeface="Arial"/>
                <a:ea typeface="Arial"/>
                <a:cs typeface="Arial"/>
                <a:sym typeface="Arial"/>
              </a:rPr>
              <a:t>    DROP ROLE, CREATE USER, DROP USER LEVEL Critical;</a:t>
            </a:r>
          </a:p>
          <a:p>
            <a:pPr>
              <a:lnSpc>
                <a:spcPct val="90000"/>
              </a:lnSpc>
              <a:buClr>
                <a:schemeClr val="dk1"/>
              </a:buClr>
              <a:buSzPct val="25000"/>
            </a:pPr>
            <a:r>
              <a:rPr lang="en-US" sz="1400" b="1" dirty="0">
                <a:solidFill>
                  <a:schemeClr val="dk1"/>
                </a:solidFill>
                <a:latin typeface="Arial"/>
                <a:ea typeface="Arial"/>
                <a:cs typeface="Arial"/>
                <a:sym typeface="Arial"/>
              </a:rPr>
              <a:t>2. Activate audit policy:</a:t>
            </a:r>
          </a:p>
          <a:p>
            <a:pPr>
              <a:lnSpc>
                <a:spcPct val="90000"/>
              </a:lnSpc>
              <a:buClr>
                <a:schemeClr val="dk1"/>
              </a:buClr>
              <a:buSzPct val="25000"/>
            </a:pPr>
            <a:r>
              <a:rPr lang="en-US" sz="1400" dirty="0">
                <a:solidFill>
                  <a:schemeClr val="dk1"/>
                </a:solidFill>
                <a:latin typeface="Arial"/>
                <a:ea typeface="Arial"/>
                <a:cs typeface="Arial"/>
                <a:sym typeface="Arial"/>
              </a:rPr>
              <a:t>    ALTER AUDIT POLICY </a:t>
            </a:r>
            <a:r>
              <a:rPr lang="en-US" sz="1400" dirty="0" err="1">
                <a:solidFill>
                  <a:schemeClr val="dk1"/>
                </a:solidFill>
                <a:latin typeface="Arial"/>
                <a:ea typeface="Arial"/>
                <a:cs typeface="Arial"/>
                <a:sym typeface="Arial"/>
              </a:rPr>
              <a:t>policyAdministratePrincipals</a:t>
            </a:r>
            <a:r>
              <a:rPr lang="en-US" sz="1400" dirty="0">
                <a:solidFill>
                  <a:schemeClr val="dk1"/>
                </a:solidFill>
                <a:latin typeface="Arial"/>
                <a:ea typeface="Arial"/>
                <a:cs typeface="Arial"/>
                <a:sym typeface="Arial"/>
              </a:rPr>
              <a:t> ENABLE;</a:t>
            </a:r>
          </a:p>
        </p:txBody>
      </p:sp>
      <p:sp>
        <p:nvSpPr>
          <p:cNvPr id="569" name="Shape 569"/>
          <p:cNvSpPr/>
          <p:nvPr/>
        </p:nvSpPr>
        <p:spPr>
          <a:xfrm>
            <a:off x="1843086" y="684212"/>
            <a:ext cx="8627964"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SAP HANA – Audit perspective			 …Continued</a:t>
            </a:r>
          </a:p>
        </p:txBody>
      </p:sp>
    </p:spTree>
    <p:extLst>
      <p:ext uri="{BB962C8B-B14F-4D97-AF65-F5344CB8AC3E}">
        <p14:creationId xmlns:p14="http://schemas.microsoft.com/office/powerpoint/2010/main" val="208509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41F4A-07C4-48B4-86A3-AB1EB97CA023}"/>
              </a:ext>
            </a:extLst>
          </p:cNvPr>
          <p:cNvSpPr>
            <a:spLocks noGrp="1"/>
          </p:cNvSpPr>
          <p:nvPr>
            <p:ph type="title"/>
          </p:nvPr>
        </p:nvSpPr>
        <p:spPr/>
        <p:txBody>
          <a:bodyPr/>
          <a:lstStyle/>
          <a:p>
            <a:r>
              <a:rPr lang="en-IN" b="0" dirty="0"/>
              <a:t>Monitor the Size of the Audit Trail Table</a:t>
            </a:r>
            <a:endParaRPr lang="en-US" dirty="0"/>
          </a:p>
        </p:txBody>
      </p:sp>
      <p:sp>
        <p:nvSpPr>
          <p:cNvPr id="3" name="Content Placeholder 2">
            <a:extLst>
              <a:ext uri="{FF2B5EF4-FFF2-40B4-BE49-F238E27FC236}">
                <a16:creationId xmlns:a16="http://schemas.microsoft.com/office/drawing/2014/main" id="{94A2A62D-6D6F-46D5-AF46-B6F43C44A6A6}"/>
              </a:ext>
            </a:extLst>
          </p:cNvPr>
          <p:cNvSpPr>
            <a:spLocks noGrp="1"/>
          </p:cNvSpPr>
          <p:nvPr>
            <p:ph idx="1"/>
          </p:nvPr>
        </p:nvSpPr>
        <p:spPr>
          <a:xfrm>
            <a:off x="201599" y="1327584"/>
            <a:ext cx="5423023" cy="4760015"/>
          </a:xfrm>
        </p:spPr>
        <p:txBody>
          <a:bodyPr/>
          <a:lstStyle/>
          <a:p>
            <a:pPr marL="0" indent="0">
              <a:buNone/>
            </a:pPr>
            <a:r>
              <a:rPr lang="en-IN" sz="1400" dirty="0"/>
              <a:t>If the audit trail is written to an internal SAP HANA table, you need to manage the size of this </a:t>
            </a:r>
            <a:r>
              <a:rPr lang="en-US" sz="1400" dirty="0"/>
              <a:t>table.</a:t>
            </a:r>
          </a:p>
          <a:p>
            <a:pPr marL="0" indent="0">
              <a:buNone/>
            </a:pPr>
            <a:endParaRPr lang="en-IN" sz="1400" dirty="0"/>
          </a:p>
          <a:p>
            <a:pPr marL="0" indent="0">
              <a:buNone/>
            </a:pPr>
            <a:r>
              <a:rPr lang="en-IN" sz="1400" dirty="0"/>
              <a:t>In order to support administrators to monitor database growth. an alert has been implemented for the size of the audit trail table.</a:t>
            </a:r>
          </a:p>
          <a:p>
            <a:pPr marL="0" indent="0">
              <a:buNone/>
            </a:pPr>
            <a:endParaRPr lang="en-IN" sz="1400" dirty="0"/>
          </a:p>
          <a:p>
            <a:pPr marL="0" indent="0">
              <a:buNone/>
            </a:pPr>
            <a:r>
              <a:rPr lang="en-IN" sz="1400" dirty="0"/>
              <a:t>SAP HANA monitors the size of the audit table with respect to the overall memory allocation limit of the system and issues an alert when it reaches the following (default) values: 5%, 70/o. and 9% of the allocation limit.</a:t>
            </a:r>
          </a:p>
          <a:p>
            <a:pPr marL="0" indent="0">
              <a:buNone/>
            </a:pPr>
            <a:endParaRPr lang="en-IN" sz="1400" dirty="0"/>
          </a:p>
          <a:p>
            <a:pPr marL="0" indent="0">
              <a:buNone/>
            </a:pPr>
            <a:r>
              <a:rPr lang="en-IN" sz="1400" dirty="0"/>
              <a:t>You can delete old audit entries from the audit table using SAP HANA Studio.</a:t>
            </a:r>
          </a:p>
          <a:p>
            <a:pPr marL="0" indent="0">
              <a:buNone/>
            </a:pPr>
            <a:r>
              <a:rPr lang="en-IN" sz="1400" dirty="0"/>
              <a:t>If however the table has grown so large that there is not enough memory for deleting old entries. you can now use the following SQL command to completely</a:t>
            </a:r>
          </a:p>
          <a:p>
            <a:pPr marL="0" indent="0">
              <a:buNone/>
            </a:pPr>
            <a:r>
              <a:rPr lang="en-IN" sz="1400" dirty="0"/>
              <a:t>empty the table </a:t>
            </a:r>
          </a:p>
          <a:p>
            <a:pPr marL="0" indent="0">
              <a:buNone/>
            </a:pPr>
            <a:r>
              <a:rPr lang="en-IN" sz="1400" dirty="0"/>
              <a:t>ALTER SYSTEM CLEAR AUDIT LOG ALL</a:t>
            </a:r>
          </a:p>
          <a:p>
            <a:pPr marL="0" indent="0">
              <a:buNone/>
            </a:pPr>
            <a:endParaRPr lang="en-IN" sz="1400" dirty="0"/>
          </a:p>
          <a:p>
            <a:pPr marL="0" indent="0">
              <a:buNone/>
            </a:pPr>
            <a:endParaRPr lang="en-IN" sz="1400" dirty="0"/>
          </a:p>
          <a:p>
            <a:pPr marL="0" indent="0">
              <a:buNone/>
            </a:pPr>
            <a:endParaRPr lang="en-IN" sz="1400" dirty="0"/>
          </a:p>
          <a:p>
            <a:pPr marL="0" indent="0">
              <a:buNone/>
            </a:pPr>
            <a:endParaRPr lang="en-US" sz="1400" dirty="0"/>
          </a:p>
        </p:txBody>
      </p:sp>
      <p:pic>
        <p:nvPicPr>
          <p:cNvPr id="4" name="Picture 3">
            <a:extLst>
              <a:ext uri="{FF2B5EF4-FFF2-40B4-BE49-F238E27FC236}">
                <a16:creationId xmlns:a16="http://schemas.microsoft.com/office/drawing/2014/main" id="{8442C149-9281-4B33-BCA5-3DAB1F3C6B96}"/>
              </a:ext>
            </a:extLst>
          </p:cNvPr>
          <p:cNvPicPr>
            <a:picLocks noChangeAspect="1"/>
          </p:cNvPicPr>
          <p:nvPr/>
        </p:nvPicPr>
        <p:blipFill>
          <a:blip r:embed="rId2"/>
          <a:stretch>
            <a:fillRect/>
          </a:stretch>
        </p:blipFill>
        <p:spPr>
          <a:xfrm>
            <a:off x="5815185" y="1327585"/>
            <a:ext cx="5877390" cy="4760015"/>
          </a:xfrm>
          <a:prstGeom prst="rect">
            <a:avLst/>
          </a:prstGeom>
        </p:spPr>
      </p:pic>
    </p:spTree>
    <p:extLst>
      <p:ext uri="{BB962C8B-B14F-4D97-AF65-F5344CB8AC3E}">
        <p14:creationId xmlns:p14="http://schemas.microsoft.com/office/powerpoint/2010/main" val="349196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sz="800">
                <a:solidFill>
                  <a:schemeClr val="dk1"/>
                </a:solidFill>
                <a:latin typeface="Arial"/>
                <a:ea typeface="Arial"/>
                <a:cs typeface="Arial"/>
                <a:sym typeface="Arial"/>
              </a:rPr>
              <a:pPr>
                <a:buClr>
                  <a:schemeClr val="dk1"/>
                </a:buClr>
                <a:buSzPct val="25000"/>
              </a:pPr>
              <a:t>72</a:t>
            </a:fld>
            <a:endParaRPr lang="en-US" sz="800">
              <a:solidFill>
                <a:schemeClr val="dk1"/>
              </a:solidFill>
              <a:latin typeface="Arial"/>
              <a:ea typeface="Arial"/>
              <a:cs typeface="Arial"/>
              <a:sym typeface="Arial"/>
            </a:endParaRPr>
          </a:p>
        </p:txBody>
      </p:sp>
      <p:sp>
        <p:nvSpPr>
          <p:cNvPr id="576" name="Shape 576"/>
          <p:cNvSpPr txBox="1"/>
          <p:nvPr/>
        </p:nvSpPr>
        <p:spPr>
          <a:xfrm>
            <a:off x="1706563" y="6537326"/>
            <a:ext cx="366710" cy="184149"/>
          </a:xfrm>
          <a:prstGeom prst="rect">
            <a:avLst/>
          </a:prstGeom>
          <a:noFill/>
          <a:ln>
            <a:noFill/>
          </a:ln>
        </p:spPr>
        <p:txBody>
          <a:bodyPr wrap="square" lIns="92075" tIns="46025" rIns="92075" bIns="46025" anchor="t" anchorCtr="0">
            <a:noAutofit/>
          </a:bodyPr>
          <a:lstStyle/>
          <a:p>
            <a:pPr>
              <a:buClr>
                <a:schemeClr val="dk1"/>
              </a:buClr>
              <a:buSzPct val="25000"/>
            </a:pPr>
            <a:fld id="{00000000-1234-1234-1234-123412341234}" type="slidenum">
              <a:rPr lang="en-US" sz="800">
                <a:solidFill>
                  <a:schemeClr val="dk1"/>
                </a:solidFill>
                <a:latin typeface="Arial"/>
                <a:ea typeface="Arial"/>
                <a:cs typeface="Arial"/>
                <a:sym typeface="Arial"/>
              </a:rPr>
              <a:pPr>
                <a:buClr>
                  <a:schemeClr val="dk1"/>
                </a:buClr>
                <a:buSzPct val="25000"/>
              </a:pPr>
              <a:t>72</a:t>
            </a:fld>
            <a:endParaRPr lang="en-US" sz="800">
              <a:solidFill>
                <a:schemeClr val="dk1"/>
              </a:solidFill>
              <a:latin typeface="Arial"/>
              <a:ea typeface="Arial"/>
              <a:cs typeface="Arial"/>
              <a:sym typeface="Arial"/>
            </a:endParaRPr>
          </a:p>
        </p:txBody>
      </p:sp>
      <p:sp>
        <p:nvSpPr>
          <p:cNvPr id="577" name="Shape 577"/>
          <p:cNvSpPr/>
          <p:nvPr/>
        </p:nvSpPr>
        <p:spPr>
          <a:xfrm>
            <a:off x="1706564" y="6323012"/>
            <a:ext cx="8596311" cy="214312"/>
          </a:xfrm>
          <a:prstGeom prst="rect">
            <a:avLst/>
          </a:prstGeom>
          <a:noFill/>
          <a:ln>
            <a:noFill/>
          </a:ln>
        </p:spPr>
        <p:txBody>
          <a:bodyPr wrap="square" lIns="91425" tIns="46025" rIns="91425" bIns="46025" anchor="b" anchorCtr="0">
            <a:noAutofit/>
          </a:bodyPr>
          <a:lstStyle/>
          <a:p>
            <a:pPr marL="400050" indent="-400050">
              <a:buClr>
                <a:srgbClr val="000000"/>
              </a:buClr>
            </a:pPr>
            <a:endParaRPr sz="800">
              <a:solidFill>
                <a:schemeClr val="dk1"/>
              </a:solidFill>
              <a:latin typeface="Arial"/>
              <a:ea typeface="Arial"/>
              <a:cs typeface="Arial"/>
              <a:sym typeface="Arial"/>
            </a:endParaRPr>
          </a:p>
        </p:txBody>
      </p:sp>
      <p:graphicFrame>
        <p:nvGraphicFramePr>
          <p:cNvPr id="578" name="Shape 578"/>
          <p:cNvGraphicFramePr/>
          <p:nvPr/>
        </p:nvGraphicFramePr>
        <p:xfrm>
          <a:off x="1981200" y="1600200"/>
          <a:ext cx="7285050" cy="4023480"/>
        </p:xfrm>
        <a:graphic>
          <a:graphicData uri="http://schemas.openxmlformats.org/drawingml/2006/table">
            <a:tbl>
              <a:tblPr>
                <a:noFill/>
              </a:tblPr>
              <a:tblGrid>
                <a:gridCol w="1595450">
                  <a:extLst>
                    <a:ext uri="{9D8B030D-6E8A-4147-A177-3AD203B41FA5}">
                      <a16:colId xmlns:a16="http://schemas.microsoft.com/office/drawing/2014/main" val="20000"/>
                    </a:ext>
                  </a:extLst>
                </a:gridCol>
                <a:gridCol w="5689600">
                  <a:extLst>
                    <a:ext uri="{9D8B030D-6E8A-4147-A177-3AD203B41FA5}">
                      <a16:colId xmlns:a16="http://schemas.microsoft.com/office/drawing/2014/main" val="20001"/>
                    </a:ext>
                  </a:extLst>
                </a:gridCol>
              </a:tblGrid>
              <a:tr h="288925">
                <a:tc>
                  <a:txBody>
                    <a:bodyPr/>
                    <a:lstStyle/>
                    <a:p>
                      <a:pPr marL="173038" marR="0" lvl="0" indent="-173038" algn="ctr" rtl="0">
                        <a:lnSpc>
                          <a:spcPct val="100000"/>
                        </a:lnSpc>
                        <a:spcBef>
                          <a:spcPts val="0"/>
                        </a:spcBef>
                        <a:spcAft>
                          <a:spcPts val="0"/>
                        </a:spcAft>
                        <a:buClr>
                          <a:srgbClr val="FFFFFF"/>
                        </a:buClr>
                        <a:buSzPct val="25000"/>
                        <a:buFont typeface="Tahoma"/>
                        <a:buNone/>
                      </a:pPr>
                      <a:r>
                        <a:rPr lang="en-US" sz="1600" b="1" i="0" u="none" strike="noStrike" cap="none">
                          <a:solidFill>
                            <a:srgbClr val="FFFFFF"/>
                          </a:solidFill>
                          <a:latin typeface="Tahoma"/>
                          <a:ea typeface="Tahoma"/>
                          <a:cs typeface="Tahoma"/>
                          <a:sym typeface="Tahoma"/>
                        </a:rPr>
                        <a:t>SAP Note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accent1"/>
                    </a:solidFill>
                  </a:tcPr>
                </a:tc>
                <a:tc>
                  <a:txBody>
                    <a:bodyPr/>
                    <a:lstStyle/>
                    <a:p>
                      <a:pPr marL="173038" marR="0" lvl="0" indent="-173038" algn="ctr" rtl="0">
                        <a:lnSpc>
                          <a:spcPct val="100000"/>
                        </a:lnSpc>
                        <a:spcBef>
                          <a:spcPts val="0"/>
                        </a:spcBef>
                        <a:spcAft>
                          <a:spcPts val="0"/>
                        </a:spcAft>
                        <a:buClr>
                          <a:srgbClr val="FFFFFF"/>
                        </a:buClr>
                        <a:buSzPct val="25000"/>
                        <a:buFont typeface="Tahoma"/>
                        <a:buNone/>
                      </a:pPr>
                      <a:r>
                        <a:rPr lang="en-US" sz="1600" b="1" i="0" u="none" strike="noStrike" cap="none">
                          <a:solidFill>
                            <a:srgbClr val="FFFFFF"/>
                          </a:solidFill>
                          <a:latin typeface="Tahoma"/>
                          <a:ea typeface="Tahoma"/>
                          <a:cs typeface="Tahoma"/>
                          <a:sym typeface="Tahoma"/>
                        </a:rPr>
                        <a:t>Title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1598623</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SAP HANA appliance :Security</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1"/>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1514967</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SAP HANA appliance :Central Note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2"/>
                  </a:ext>
                </a:extLst>
              </a:tr>
              <a:tr h="287350">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1730928</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Using external software in an SAP HANA appliance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3"/>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1730929</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Using external tools in an SAP HANA appliance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4"/>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1730930</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Using antivirus software in an SAP HANA appliance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5"/>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1730932</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Using backup tools with Backint for SAP HANA</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6"/>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1730996</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Nonrecommended external software and software versions</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7"/>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1730997</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Nonrecommended versions of antivirus software </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8"/>
                  </a:ext>
                </a:extLst>
              </a:tr>
              <a:tr h="287350">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1730998</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Nonrecommended versions of backup tools</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09"/>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1730999</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Configuration chnages in SAP HANA appliance</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10"/>
                  </a:ext>
                </a:extLst>
              </a:tr>
              <a:tr h="288925">
                <a:tc>
                  <a:txBody>
                    <a:bodyPr/>
                    <a:lstStyle/>
                    <a:p>
                      <a:pPr marL="173038" marR="0" lvl="0" indent="-173038" algn="ctr"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1731000</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tc>
                  <a:txBody>
                    <a:bodyPr/>
                    <a:lstStyle/>
                    <a:p>
                      <a:pPr marL="173038" marR="0" lvl="0" indent="-173038" algn="l" rtl="0">
                        <a:lnSpc>
                          <a:spcPct val="100000"/>
                        </a:lnSpc>
                        <a:spcBef>
                          <a:spcPts val="0"/>
                        </a:spcBef>
                        <a:spcAft>
                          <a:spcPts val="0"/>
                        </a:spcAft>
                        <a:buClr>
                          <a:schemeClr val="dk1"/>
                        </a:buClr>
                        <a:buSzPct val="25000"/>
                        <a:buFont typeface="Tahoma"/>
                        <a:buNone/>
                      </a:pPr>
                      <a:r>
                        <a:rPr lang="en-US" sz="1600" b="0" i="0" u="none" strike="noStrike" cap="none">
                          <a:solidFill>
                            <a:schemeClr val="dk1"/>
                          </a:solidFill>
                          <a:latin typeface="Tahoma"/>
                          <a:ea typeface="Tahoma"/>
                          <a:cs typeface="Tahoma"/>
                          <a:sym typeface="Tahoma"/>
                        </a:rPr>
                        <a:t>Non-recommended configuration changes.</a:t>
                      </a:r>
                    </a:p>
                  </a:txBody>
                  <a:tcPr marL="91450" marR="91450" marT="45725" marB="45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FFFE"/>
                    </a:solidFill>
                  </a:tcPr>
                </a:tc>
                <a:extLst>
                  <a:ext uri="{0D108BD9-81ED-4DB2-BD59-A6C34878D82A}">
                    <a16:rowId xmlns:a16="http://schemas.microsoft.com/office/drawing/2014/main" val="10011"/>
                  </a:ext>
                </a:extLst>
              </a:tr>
            </a:tbl>
          </a:graphicData>
        </a:graphic>
      </p:graphicFrame>
      <p:sp>
        <p:nvSpPr>
          <p:cNvPr id="579" name="Shape 579"/>
          <p:cNvSpPr/>
          <p:nvPr/>
        </p:nvSpPr>
        <p:spPr>
          <a:xfrm>
            <a:off x="1797050" y="684212"/>
            <a:ext cx="3702048"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a:solidFill>
                  <a:schemeClr val="accent1"/>
                </a:solidFill>
                <a:latin typeface="Arial"/>
                <a:ea typeface="Arial"/>
                <a:cs typeface="Arial"/>
                <a:sym typeface="Arial"/>
              </a:rPr>
              <a:t>Some Relevant SAP notes</a:t>
            </a:r>
          </a:p>
        </p:txBody>
      </p:sp>
    </p:spTree>
    <p:extLst>
      <p:ext uri="{BB962C8B-B14F-4D97-AF65-F5344CB8AC3E}">
        <p14:creationId xmlns:p14="http://schemas.microsoft.com/office/powerpoint/2010/main" val="27195309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Shape 584"/>
          <p:cNvPicPr preferRelativeResize="0"/>
          <p:nvPr/>
        </p:nvPicPr>
        <p:blipFill rotWithShape="1">
          <a:blip r:embed="rId3">
            <a:alphaModFix/>
          </a:blip>
          <a:srcRect/>
          <a:stretch/>
        </p:blipFill>
        <p:spPr>
          <a:xfrm>
            <a:off x="1312934" y="1535996"/>
            <a:ext cx="9142413" cy="4346918"/>
          </a:xfrm>
          <a:prstGeom prst="rect">
            <a:avLst/>
          </a:prstGeom>
          <a:noFill/>
          <a:ln>
            <a:noFill/>
          </a:ln>
        </p:spPr>
      </p:pic>
      <p:sp>
        <p:nvSpPr>
          <p:cNvPr id="585" name="Shape 585"/>
          <p:cNvSpPr txBox="1">
            <a:spLocks noGrp="1"/>
          </p:cNvSpPr>
          <p:nvPr>
            <p:ph type="sldNum" idx="12"/>
          </p:nvPr>
        </p:nvSpPr>
        <p:spPr>
          <a:xfrm>
            <a:off x="1706564" y="6537326"/>
            <a:ext cx="1371599" cy="320699"/>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73</a:t>
            </a:fld>
            <a:endParaRPr lang="en-US"/>
          </a:p>
        </p:txBody>
      </p:sp>
    </p:spTree>
    <p:extLst>
      <p:ext uri="{BB962C8B-B14F-4D97-AF65-F5344CB8AC3E}">
        <p14:creationId xmlns:p14="http://schemas.microsoft.com/office/powerpoint/2010/main" val="4446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sldNum" idx="12"/>
          </p:nvPr>
        </p:nvSpPr>
        <p:spPr>
          <a:xfrm>
            <a:off x="1706564" y="6537326"/>
            <a:ext cx="1371599" cy="320699"/>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74</a:t>
            </a:fld>
            <a:endParaRPr lang="en-US"/>
          </a:p>
        </p:txBody>
      </p:sp>
      <p:pic>
        <p:nvPicPr>
          <p:cNvPr id="591" name="Shape 591"/>
          <p:cNvPicPr preferRelativeResize="0"/>
          <p:nvPr/>
        </p:nvPicPr>
        <p:blipFill rotWithShape="1">
          <a:blip r:embed="rId3">
            <a:alphaModFix/>
          </a:blip>
          <a:srcRect/>
          <a:stretch/>
        </p:blipFill>
        <p:spPr>
          <a:xfrm>
            <a:off x="1524000" y="1465536"/>
            <a:ext cx="9144000" cy="4389549"/>
          </a:xfrm>
          <a:prstGeom prst="rect">
            <a:avLst/>
          </a:prstGeom>
          <a:noFill/>
          <a:ln>
            <a:noFill/>
          </a:ln>
        </p:spPr>
      </p:pic>
    </p:spTree>
    <p:extLst>
      <p:ext uri="{BB962C8B-B14F-4D97-AF65-F5344CB8AC3E}">
        <p14:creationId xmlns:p14="http://schemas.microsoft.com/office/powerpoint/2010/main" val="358740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sldNum" idx="12"/>
          </p:nvPr>
        </p:nvSpPr>
        <p:spPr>
          <a:xfrm>
            <a:off x="1706563" y="6537326"/>
            <a:ext cx="1371598" cy="320675"/>
          </a:xfrm>
          <a:prstGeom prst="rect">
            <a:avLst/>
          </a:prstGeom>
          <a:noFill/>
          <a:ln>
            <a:noFill/>
          </a:ln>
        </p:spPr>
        <p:txBody>
          <a:bodyPr wrap="square" lIns="91425" tIns="45700" rIns="91425" bIns="45700" anchor="t" anchorCtr="0">
            <a:noAutofit/>
          </a:bodyPr>
          <a:lstStyle/>
          <a:p>
            <a:pPr>
              <a:buClr>
                <a:srgbClr val="000000"/>
              </a:buClr>
              <a:buSzPct val="25000"/>
            </a:pPr>
            <a:fld id="{00000000-1234-1234-1234-123412341234}" type="slidenum">
              <a:rPr lang="en-US" sz="1400">
                <a:solidFill>
                  <a:srgbClr val="000000"/>
                </a:solidFill>
                <a:latin typeface="Arial"/>
                <a:ea typeface="Arial"/>
                <a:cs typeface="Arial"/>
                <a:sym typeface="Arial"/>
              </a:rPr>
              <a:pPr>
                <a:buClr>
                  <a:srgbClr val="000000"/>
                </a:buClr>
                <a:buSzPct val="25000"/>
              </a:pPr>
              <a:t>8</a:t>
            </a:fld>
            <a:endParaRPr lang="en-US" sz="1400">
              <a:solidFill>
                <a:srgbClr val="000000"/>
              </a:solidFill>
              <a:latin typeface="Arial"/>
              <a:ea typeface="Arial"/>
              <a:cs typeface="Arial"/>
              <a:sym typeface="Arial"/>
            </a:endParaRPr>
          </a:p>
        </p:txBody>
      </p:sp>
      <p:sp>
        <p:nvSpPr>
          <p:cNvPr id="94" name="Shape 94"/>
          <p:cNvSpPr txBox="1">
            <a:spLocks noGrp="1"/>
          </p:cNvSpPr>
          <p:nvPr>
            <p:ph type="body" idx="1"/>
          </p:nvPr>
        </p:nvSpPr>
        <p:spPr>
          <a:xfrm>
            <a:off x="6518029" y="2052084"/>
            <a:ext cx="5113989" cy="3206750"/>
          </a:xfrm>
          <a:prstGeom prst="rect">
            <a:avLst/>
          </a:prstGeom>
          <a:noFill/>
          <a:ln>
            <a:noFill/>
          </a:ln>
        </p:spPr>
        <p:txBody>
          <a:bodyPr vert="horz" wrap="square" lIns="91425" tIns="45700" rIns="91425" bIns="45700" rtlCol="0" anchor="t" anchorCtr="0">
            <a:noAutofit/>
          </a:bodyPr>
          <a:lstStyle/>
          <a:p>
            <a:pPr marL="173038" indent="-173038">
              <a:lnSpc>
                <a:spcPct val="80000"/>
              </a:lnSpc>
              <a:spcBef>
                <a:spcPts val="0"/>
              </a:spcBef>
              <a:buClr>
                <a:schemeClr val="dk1"/>
              </a:buClr>
              <a:buSzPct val="25000"/>
              <a:buNone/>
            </a:pPr>
            <a:r>
              <a:rPr lang="en-US" sz="1400" dirty="0">
                <a:solidFill>
                  <a:schemeClr val="dk1"/>
                </a:solidFill>
                <a:latin typeface="Arial"/>
                <a:ea typeface="Arial"/>
                <a:cs typeface="Arial"/>
                <a:sym typeface="Arial"/>
              </a:rPr>
              <a:t>	 </a:t>
            </a:r>
          </a:p>
          <a:p>
            <a:pPr marL="173038" indent="-173038">
              <a:lnSpc>
                <a:spcPct val="80000"/>
              </a:lnSpc>
              <a:spcBef>
                <a:spcPts val="750"/>
              </a:spcBef>
              <a:buClr>
                <a:schemeClr val="dk1"/>
              </a:buClr>
              <a:buSzPct val="25000"/>
              <a:buNone/>
            </a:pPr>
            <a:r>
              <a:rPr lang="en-US" sz="1400" dirty="0">
                <a:solidFill>
                  <a:schemeClr val="dk1"/>
                </a:solidFill>
                <a:latin typeface="Arial"/>
                <a:ea typeface="Arial"/>
                <a:cs typeface="Arial"/>
                <a:sym typeface="Arial"/>
              </a:rPr>
              <a:t>   </a:t>
            </a:r>
          </a:p>
          <a:p>
            <a:pPr marL="0" indent="0">
              <a:spcBef>
                <a:spcPts val="0"/>
              </a:spcBef>
              <a:buClr>
                <a:schemeClr val="dk1"/>
              </a:buClr>
              <a:buSzPct val="25000"/>
              <a:buNone/>
            </a:pPr>
            <a:r>
              <a:rPr lang="en-US" sz="1400" dirty="0">
                <a:solidFill>
                  <a:schemeClr val="dk1"/>
                </a:solidFill>
                <a:latin typeface="Arial"/>
                <a:ea typeface="Arial"/>
                <a:cs typeface="Arial"/>
                <a:sym typeface="Arial"/>
              </a:rPr>
              <a:t>All users who want to access the SAP HANA database must be explicitly created in the database beforehand. A user who is connected using the external authentication provider but is not known to the database cannot access the database. </a:t>
            </a:r>
          </a:p>
          <a:p>
            <a:pPr marL="0" indent="0">
              <a:spcBef>
                <a:spcPts val="0"/>
              </a:spcBef>
              <a:buClr>
                <a:schemeClr val="dk1"/>
              </a:buClr>
              <a:buSzPct val="25000"/>
              <a:buNone/>
            </a:pPr>
            <a:endParaRPr lang="en-US" sz="1400" dirty="0">
              <a:solidFill>
                <a:schemeClr val="dk1"/>
              </a:solidFill>
              <a:latin typeface="Arial"/>
              <a:ea typeface="Arial"/>
              <a:cs typeface="Arial"/>
              <a:sym typeface="Arial"/>
            </a:endParaRPr>
          </a:p>
          <a:p>
            <a:pPr marL="0" indent="0">
              <a:spcBef>
                <a:spcPts val="0"/>
              </a:spcBef>
              <a:buClr>
                <a:schemeClr val="dk1"/>
              </a:buClr>
              <a:buSzPct val="100000"/>
              <a:buFont typeface="Noto Sans Symbols"/>
              <a:buChar char="➢"/>
            </a:pPr>
            <a:r>
              <a:rPr lang="en-US" sz="1400" dirty="0">
                <a:solidFill>
                  <a:schemeClr val="dk1"/>
                </a:solidFill>
                <a:latin typeface="Arial"/>
                <a:ea typeface="Arial"/>
                <a:cs typeface="Arial"/>
                <a:sym typeface="Arial"/>
              </a:rPr>
              <a:t>A known user can log on to the database. A user can be the owner of database objects. </a:t>
            </a:r>
          </a:p>
          <a:p>
            <a:pPr marL="0" indent="0">
              <a:spcBef>
                <a:spcPts val="0"/>
              </a:spcBef>
              <a:buClr>
                <a:schemeClr val="dk1"/>
              </a:buClr>
              <a:buSzPct val="100000"/>
              <a:buFont typeface="Noto Sans Symbols"/>
              <a:buChar char="➢"/>
            </a:pPr>
            <a:r>
              <a:rPr lang="en-US" sz="1400" dirty="0">
                <a:solidFill>
                  <a:schemeClr val="dk1"/>
                </a:solidFill>
                <a:latin typeface="Arial"/>
                <a:ea typeface="Arial"/>
                <a:cs typeface="Arial"/>
                <a:sym typeface="Arial"/>
              </a:rPr>
              <a:t>A privilege is used to impose restrictions on operations carried out on certain objects. </a:t>
            </a:r>
          </a:p>
          <a:p>
            <a:pPr marL="0" indent="0">
              <a:spcBef>
                <a:spcPts val="0"/>
              </a:spcBef>
              <a:buClr>
                <a:schemeClr val="dk1"/>
              </a:buClr>
              <a:buSzPct val="100000"/>
              <a:buFont typeface="Noto Sans Symbols"/>
              <a:buChar char="➢"/>
            </a:pPr>
            <a:r>
              <a:rPr lang="en-US" sz="1400" dirty="0">
                <a:solidFill>
                  <a:schemeClr val="dk1"/>
                </a:solidFill>
                <a:latin typeface="Arial"/>
                <a:ea typeface="Arial"/>
                <a:cs typeface="Arial"/>
                <a:sym typeface="Arial"/>
              </a:rPr>
              <a:t> A role is a collection of privileges and can be granted to either a user or another role (nesting). </a:t>
            </a:r>
          </a:p>
          <a:p>
            <a:pPr marL="173038" indent="-173038">
              <a:lnSpc>
                <a:spcPct val="115000"/>
              </a:lnSpc>
              <a:spcBef>
                <a:spcPts val="800"/>
              </a:spcBef>
              <a:buClr>
                <a:schemeClr val="dk1"/>
              </a:buClr>
              <a:buSzPct val="25000"/>
              <a:buNone/>
            </a:pPr>
            <a:endParaRPr sz="1400" dirty="0">
              <a:solidFill>
                <a:schemeClr val="dk1"/>
              </a:solidFill>
              <a:latin typeface="Arial"/>
              <a:ea typeface="Arial"/>
              <a:cs typeface="Arial"/>
              <a:sym typeface="Arial"/>
            </a:endParaRPr>
          </a:p>
          <a:p>
            <a:pPr marL="173038" indent="-173038">
              <a:lnSpc>
                <a:spcPct val="115000"/>
              </a:lnSpc>
              <a:spcBef>
                <a:spcPts val="800"/>
              </a:spcBef>
              <a:buClr>
                <a:schemeClr val="dk1"/>
              </a:buClr>
              <a:buSzPct val="25000"/>
              <a:buNone/>
            </a:pPr>
            <a:endParaRPr sz="1400" dirty="0">
              <a:solidFill>
                <a:schemeClr val="dk1"/>
              </a:solidFill>
              <a:latin typeface="Arial"/>
              <a:ea typeface="Arial"/>
              <a:cs typeface="Arial"/>
              <a:sym typeface="Arial"/>
            </a:endParaRPr>
          </a:p>
          <a:p>
            <a:pPr marL="173038" indent="-173038">
              <a:lnSpc>
                <a:spcPct val="115000"/>
              </a:lnSpc>
              <a:spcBef>
                <a:spcPts val="800"/>
              </a:spcBef>
              <a:buClr>
                <a:schemeClr val="dk1"/>
              </a:buClr>
              <a:buSzPct val="25000"/>
              <a:buNone/>
            </a:pPr>
            <a:endParaRPr sz="1400" dirty="0">
              <a:solidFill>
                <a:schemeClr val="dk1"/>
              </a:solidFill>
              <a:latin typeface="Arial"/>
              <a:ea typeface="Arial"/>
              <a:cs typeface="Arial"/>
              <a:sym typeface="Arial"/>
            </a:endParaRPr>
          </a:p>
          <a:p>
            <a:pPr marL="173038" indent="-173038">
              <a:lnSpc>
                <a:spcPct val="115000"/>
              </a:lnSpc>
              <a:spcBef>
                <a:spcPts val="800"/>
              </a:spcBef>
              <a:buClr>
                <a:schemeClr val="dk1"/>
              </a:buClr>
              <a:buSzPct val="25000"/>
              <a:buNone/>
            </a:pPr>
            <a:endParaRPr sz="1400" dirty="0">
              <a:solidFill>
                <a:schemeClr val="dk1"/>
              </a:solidFill>
              <a:latin typeface="Arial"/>
              <a:ea typeface="Arial"/>
              <a:cs typeface="Arial"/>
              <a:sym typeface="Arial"/>
            </a:endParaRPr>
          </a:p>
        </p:txBody>
      </p:sp>
      <p:pic>
        <p:nvPicPr>
          <p:cNvPr id="95" name="Shape 95"/>
          <p:cNvPicPr preferRelativeResize="0"/>
          <p:nvPr/>
        </p:nvPicPr>
        <p:blipFill rotWithShape="1">
          <a:blip r:embed="rId3">
            <a:alphaModFix/>
          </a:blip>
          <a:srcRect/>
          <a:stretch/>
        </p:blipFill>
        <p:spPr>
          <a:xfrm>
            <a:off x="1852612" y="1962150"/>
            <a:ext cx="4425948" cy="3206750"/>
          </a:xfrm>
          <a:prstGeom prst="rect">
            <a:avLst/>
          </a:prstGeom>
          <a:solidFill>
            <a:srgbClr val="9AA6FC"/>
          </a:solidFill>
          <a:ln>
            <a:noFill/>
          </a:ln>
        </p:spPr>
      </p:pic>
      <p:pic>
        <p:nvPicPr>
          <p:cNvPr id="96" name="Shape 96"/>
          <p:cNvPicPr preferRelativeResize="0"/>
          <p:nvPr/>
        </p:nvPicPr>
        <p:blipFill rotWithShape="1">
          <a:blip r:embed="rId4">
            <a:alphaModFix/>
          </a:blip>
          <a:srcRect/>
          <a:stretch/>
        </p:blipFill>
        <p:spPr>
          <a:xfrm rot="398071">
            <a:off x="3078164" y="2971800"/>
            <a:ext cx="903285" cy="822325"/>
          </a:xfrm>
          <a:prstGeom prst="rect">
            <a:avLst/>
          </a:prstGeom>
          <a:noFill/>
          <a:ln>
            <a:noFill/>
          </a:ln>
        </p:spPr>
      </p:pic>
      <p:sp>
        <p:nvSpPr>
          <p:cNvPr id="97" name="Shape 97"/>
          <p:cNvSpPr/>
          <p:nvPr/>
        </p:nvSpPr>
        <p:spPr>
          <a:xfrm>
            <a:off x="1797051" y="684212"/>
            <a:ext cx="4594371" cy="463550"/>
          </a:xfrm>
          <a:prstGeom prst="roundRect">
            <a:avLst>
              <a:gd name="adj" fmla="val 16667"/>
            </a:avLst>
          </a:prstGeom>
          <a:noFill/>
          <a:ln>
            <a:noFill/>
          </a:ln>
        </p:spPr>
        <p:txBody>
          <a:bodyPr wrap="square" lIns="91425" tIns="45700" rIns="91425" bIns="45700" anchor="t" anchorCtr="0">
            <a:noAutofit/>
          </a:bodyPr>
          <a:lstStyle/>
          <a:p>
            <a:pPr>
              <a:buClr>
                <a:schemeClr val="accent1"/>
              </a:buClr>
              <a:buSzPct val="25000"/>
            </a:pPr>
            <a:r>
              <a:rPr lang="en-US" sz="2200" b="1" dirty="0">
                <a:solidFill>
                  <a:schemeClr val="accent1"/>
                </a:solidFill>
                <a:latin typeface="Arial"/>
                <a:ea typeface="Arial"/>
                <a:cs typeface="Arial"/>
                <a:sym typeface="Arial"/>
              </a:rPr>
              <a:t>Authorization Concept in HANA</a:t>
            </a:r>
          </a:p>
        </p:txBody>
      </p:sp>
    </p:spTree>
    <p:extLst>
      <p:ext uri="{BB962C8B-B14F-4D97-AF65-F5344CB8AC3E}">
        <p14:creationId xmlns:p14="http://schemas.microsoft.com/office/powerpoint/2010/main" val="15511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706561" y="593725"/>
            <a:ext cx="8686800" cy="639900"/>
          </a:xfrm>
          <a:prstGeom prst="rect">
            <a:avLst/>
          </a:prstGeom>
          <a:noFill/>
          <a:ln>
            <a:noFill/>
          </a:ln>
        </p:spPr>
        <p:txBody>
          <a:bodyPr vert="horz" wrap="square" lIns="91425" tIns="91425" rIns="91425" bIns="91425" rtlCol="0" anchor="t" anchorCtr="0">
            <a:noAutofit/>
          </a:bodyPr>
          <a:lstStyle/>
          <a:p>
            <a:pPr lvl="0">
              <a:lnSpc>
                <a:spcPct val="100000"/>
              </a:lnSpc>
              <a:buClr>
                <a:schemeClr val="accent1"/>
              </a:buClr>
              <a:buSzPct val="25000"/>
            </a:pPr>
            <a:r>
              <a:rPr lang="en-US" b="1" dirty="0">
                <a:solidFill>
                  <a:schemeClr val="accent1"/>
                </a:solidFill>
              </a:rPr>
              <a:t>Authorization Entities</a:t>
            </a:r>
          </a:p>
        </p:txBody>
      </p:sp>
      <p:sp>
        <p:nvSpPr>
          <p:cNvPr id="103" name="Shape 103"/>
          <p:cNvSpPr txBox="1">
            <a:spLocks noGrp="1"/>
          </p:cNvSpPr>
          <p:nvPr>
            <p:ph type="body" idx="1"/>
          </p:nvPr>
        </p:nvSpPr>
        <p:spPr>
          <a:xfrm>
            <a:off x="2086390" y="2279776"/>
            <a:ext cx="2223013" cy="2106319"/>
          </a:xfrm>
          <a:prstGeom prst="rect">
            <a:avLst/>
          </a:prstGeom>
          <a:noFill/>
          <a:ln>
            <a:noFill/>
          </a:ln>
        </p:spPr>
        <p:txBody>
          <a:bodyPr vert="horz" wrap="square" lIns="91425" tIns="91425" rIns="91425" bIns="91425" rtlCol="0" anchor="t" anchorCtr="0">
            <a:noAutofit/>
          </a:bodyPr>
          <a:lstStyle/>
          <a:p>
            <a:pPr marL="173037" indent="-71437">
              <a:lnSpc>
                <a:spcPct val="115000"/>
              </a:lnSpc>
              <a:spcBef>
                <a:spcPts val="0"/>
              </a:spcBef>
              <a:buClr>
                <a:schemeClr val="dk1"/>
              </a:buClr>
              <a:buSzPct val="100000"/>
              <a:buFont typeface="Noto Sans Symbols"/>
              <a:buChar char="▪"/>
            </a:pPr>
            <a:r>
              <a:rPr lang="en-US" sz="1600" b="1">
                <a:solidFill>
                  <a:schemeClr val="dk1"/>
                </a:solidFill>
                <a:latin typeface="Arial"/>
                <a:ea typeface="Arial"/>
                <a:cs typeface="Arial"/>
                <a:sym typeface="Arial"/>
              </a:rPr>
              <a:t>Goal </a:t>
            </a:r>
          </a:p>
          <a:p>
            <a:pPr marL="173037" indent="-71437">
              <a:lnSpc>
                <a:spcPct val="115000"/>
              </a:lnSpc>
              <a:spcBef>
                <a:spcPts val="800"/>
              </a:spcBef>
              <a:buClr>
                <a:schemeClr val="dk1"/>
              </a:buClr>
              <a:buSzPct val="100000"/>
              <a:buFont typeface="Noto Sans Symbols"/>
              <a:buChar char="▪"/>
            </a:pPr>
            <a:r>
              <a:rPr lang="en-US" sz="1600">
                <a:solidFill>
                  <a:schemeClr val="dk1"/>
                </a:solidFill>
                <a:latin typeface="Arial"/>
                <a:ea typeface="Arial"/>
                <a:cs typeface="Arial"/>
                <a:sym typeface="Arial"/>
              </a:rPr>
              <a:t>• Create user </a:t>
            </a:r>
          </a:p>
          <a:p>
            <a:pPr marL="173037" indent="-71437">
              <a:lnSpc>
                <a:spcPct val="115000"/>
              </a:lnSpc>
              <a:spcBef>
                <a:spcPts val="800"/>
              </a:spcBef>
              <a:buClr>
                <a:schemeClr val="dk1"/>
              </a:buClr>
              <a:buSzPct val="100000"/>
              <a:buFont typeface="Noto Sans Symbols"/>
              <a:buChar char="▪"/>
            </a:pPr>
            <a:r>
              <a:rPr lang="en-US" sz="1600">
                <a:solidFill>
                  <a:schemeClr val="dk1"/>
                </a:solidFill>
                <a:latin typeface="Arial"/>
                <a:ea typeface="Arial"/>
                <a:cs typeface="Arial"/>
                <a:sym typeface="Arial"/>
              </a:rPr>
              <a:t>• Manage users </a:t>
            </a:r>
          </a:p>
          <a:p>
            <a:pPr marL="173037" indent="-71437">
              <a:lnSpc>
                <a:spcPct val="115000"/>
              </a:lnSpc>
              <a:spcBef>
                <a:spcPts val="800"/>
              </a:spcBef>
              <a:buClr>
                <a:schemeClr val="dk1"/>
              </a:buClr>
              <a:buSzPct val="100000"/>
              <a:buFont typeface="Noto Sans Symbols"/>
              <a:buChar char="▪"/>
            </a:pPr>
            <a:r>
              <a:rPr lang="en-US" sz="1600">
                <a:solidFill>
                  <a:schemeClr val="dk1"/>
                </a:solidFill>
                <a:latin typeface="Arial"/>
                <a:ea typeface="Arial"/>
                <a:cs typeface="Arial"/>
                <a:sym typeface="Arial"/>
              </a:rPr>
              <a:t>• Assign security </a:t>
            </a:r>
          </a:p>
          <a:p>
            <a:pPr marL="173037" indent="-71437">
              <a:lnSpc>
                <a:spcPct val="115000"/>
              </a:lnSpc>
              <a:spcBef>
                <a:spcPts val="800"/>
              </a:spcBef>
              <a:buClr>
                <a:schemeClr val="dk1"/>
              </a:buClr>
              <a:buSzPct val="100000"/>
              <a:buNone/>
            </a:pPr>
            <a:endParaRPr sz="1600">
              <a:solidFill>
                <a:schemeClr val="dk1"/>
              </a:solidFill>
              <a:latin typeface="Arial"/>
              <a:ea typeface="Arial"/>
              <a:cs typeface="Arial"/>
              <a:sym typeface="Arial"/>
            </a:endParaRPr>
          </a:p>
        </p:txBody>
      </p:sp>
      <p:sp>
        <p:nvSpPr>
          <p:cNvPr id="104" name="Shape 104"/>
          <p:cNvSpPr txBox="1">
            <a:spLocks noGrp="1"/>
          </p:cNvSpPr>
          <p:nvPr>
            <p:ph type="sldNum" idx="12"/>
          </p:nvPr>
        </p:nvSpPr>
        <p:spPr>
          <a:xfrm>
            <a:off x="1706564" y="6537326"/>
            <a:ext cx="1371599" cy="320699"/>
          </a:xfrm>
          <a:prstGeom prst="rect">
            <a:avLst/>
          </a:prstGeom>
          <a:noFill/>
          <a:ln>
            <a:noFill/>
          </a:ln>
        </p:spPr>
        <p:txBody>
          <a:bodyPr wrap="square" lIns="91425" tIns="45700" rIns="91425" bIns="45700" anchor="t" anchorCtr="0">
            <a:noAutofit/>
          </a:bodyPr>
          <a:lstStyle/>
          <a:p>
            <a:pPr>
              <a:buClr>
                <a:schemeClr val="dk1"/>
              </a:buClr>
              <a:buSzPct val="25000"/>
            </a:pPr>
            <a:fld id="{00000000-1234-1234-1234-123412341234}" type="slidenum">
              <a:rPr lang="en-US"/>
              <a:pPr>
                <a:buClr>
                  <a:schemeClr val="dk1"/>
                </a:buClr>
                <a:buSzPct val="25000"/>
              </a:pPr>
              <a:t>9</a:t>
            </a:fld>
            <a:endParaRPr lang="en-US"/>
          </a:p>
        </p:txBody>
      </p:sp>
      <p:pic>
        <p:nvPicPr>
          <p:cNvPr id="105" name="Shape 105"/>
          <p:cNvPicPr preferRelativeResize="0"/>
          <p:nvPr/>
        </p:nvPicPr>
        <p:blipFill rotWithShape="1">
          <a:blip r:embed="rId3">
            <a:alphaModFix/>
          </a:blip>
          <a:srcRect/>
          <a:stretch/>
        </p:blipFill>
        <p:spPr>
          <a:xfrm>
            <a:off x="5186086" y="1697858"/>
            <a:ext cx="4942857" cy="3495238"/>
          </a:xfrm>
          <a:prstGeom prst="rect">
            <a:avLst/>
          </a:prstGeom>
          <a:noFill/>
          <a:ln>
            <a:noFill/>
          </a:ln>
        </p:spPr>
      </p:pic>
    </p:spTree>
    <p:extLst>
      <p:ext uri="{BB962C8B-B14F-4D97-AF65-F5344CB8AC3E}">
        <p14:creationId xmlns:p14="http://schemas.microsoft.com/office/powerpoint/2010/main" val="248561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FBFB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6238</Words>
  <PresentationFormat>Widescreen</PresentationFormat>
  <Paragraphs>799</Paragraphs>
  <Slides>74</Slides>
  <Notes>50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4" baseType="lpstr">
      <vt:lpstr>Arial</vt:lpstr>
      <vt:lpstr>Calibri</vt:lpstr>
      <vt:lpstr>Calibri Light</vt:lpstr>
      <vt:lpstr>Lucida Sans Unicode</vt:lpstr>
      <vt:lpstr>Noto Sans Symbols</vt:lpstr>
      <vt:lpstr>Tahoma</vt:lpstr>
      <vt:lpstr>Verdana</vt:lpstr>
      <vt:lpstr>Office Theme</vt:lpstr>
      <vt:lpstr>PPT-Atos_Widescreen</vt:lpstr>
      <vt:lpstr>think-cell Slide</vt:lpstr>
      <vt:lpstr>  SAP HANA 2.0 Security  </vt:lpstr>
      <vt:lpstr>What is SAP HANA Security</vt:lpstr>
      <vt:lpstr>Scenarios</vt:lpstr>
      <vt:lpstr>SAP HANA as a Platform</vt:lpstr>
      <vt:lpstr>Many security-related features are integrated into the SAP HANA studio</vt:lpstr>
      <vt:lpstr>User Access Channels</vt:lpstr>
      <vt:lpstr>Users</vt:lpstr>
      <vt:lpstr>PowerPoint Presentation</vt:lpstr>
      <vt:lpstr>Authorization Entities</vt:lpstr>
      <vt:lpstr>Entities Relation</vt:lpstr>
      <vt:lpstr>PowerPoint Presentation</vt:lpstr>
      <vt:lpstr>PowerPoint Presentation</vt:lpstr>
      <vt:lpstr>SAP HANA –role lifecycle</vt:lpstr>
      <vt:lpstr>SAP HANA – Runtime &amp; Design-time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Privileges for admin tasks</vt:lpstr>
      <vt:lpstr>PowerPoint Presentation</vt:lpstr>
      <vt:lpstr>PowerPoint Presentation</vt:lpstr>
      <vt:lpstr>PowerPoint Presentation</vt:lpstr>
      <vt:lpstr>Information Sources for Administrators</vt:lpstr>
      <vt:lpstr>PowerPoint Presentation</vt:lpstr>
      <vt:lpstr>PowerPoint Presentation</vt:lpstr>
      <vt:lpstr>Encryption</vt:lpstr>
      <vt:lpstr>SAP HANA –secure communication</vt:lpstr>
      <vt:lpstr>SAP HANA –secure communication</vt:lpstr>
      <vt:lpstr>PowerPoint Presentation</vt:lpstr>
      <vt:lpstr>PowerPoint Presentation</vt:lpstr>
      <vt:lpstr>PowerPoint Presentation</vt:lpstr>
      <vt:lpstr>PowerPoint Presentation</vt:lpstr>
      <vt:lpstr>Configure Data Volume Encryption</vt:lpstr>
      <vt:lpstr>Data Volume Encryption</vt:lpstr>
      <vt:lpstr>SSFS Encryption Keys</vt:lpstr>
      <vt:lpstr>Change the SSFS Master Keys</vt:lpstr>
      <vt:lpstr>PowerPoint Presentation</vt:lpstr>
      <vt:lpstr>PowerPoint Presentation</vt:lpstr>
      <vt:lpstr>Audit Logging</vt:lpstr>
      <vt:lpstr>PowerPoint Presentation</vt:lpstr>
      <vt:lpstr>PowerPoint Presentation</vt:lpstr>
      <vt:lpstr>PowerPoint Presentation</vt:lpstr>
      <vt:lpstr>PowerPoint Presentation</vt:lpstr>
      <vt:lpstr>Enable Audit Policy in SAP HANA Studio</vt:lpstr>
      <vt:lpstr>Enable Audit Policy in SAP HANA Cockpit</vt:lpstr>
      <vt:lpstr>Monitor Audit Log Policies and Check Status</vt:lpstr>
      <vt:lpstr>PowerPoint Presentation</vt:lpstr>
      <vt:lpstr>PowerPoint Presentation</vt:lpstr>
      <vt:lpstr>Monitor the Size of the Audit Trail Table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2017-10-23T12:55:41Z</dcterms:created>
  <dcterms:modified xsi:type="dcterms:W3CDTF">2018-05-05T23:37:21Z</dcterms:modified>
</cp:coreProperties>
</file>